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0" r:id="rId4"/>
    <p:sldId id="276" r:id="rId5"/>
    <p:sldId id="263" r:id="rId6"/>
    <p:sldId id="259" r:id="rId7"/>
    <p:sldId id="273" r:id="rId8"/>
    <p:sldId id="274" r:id="rId9"/>
    <p:sldId id="314" r:id="rId10"/>
    <p:sldId id="315" r:id="rId11"/>
    <p:sldId id="312" r:id="rId12"/>
    <p:sldId id="289" r:id="rId13"/>
    <p:sldId id="313" r:id="rId14"/>
    <p:sldId id="290" r:id="rId15"/>
    <p:sldId id="265" r:id="rId16"/>
    <p:sldId id="283" r:id="rId17"/>
    <p:sldId id="286" r:id="rId18"/>
    <p:sldId id="295" r:id="rId19"/>
    <p:sldId id="297" r:id="rId20"/>
    <p:sldId id="302" r:id="rId21"/>
    <p:sldId id="307" r:id="rId22"/>
    <p:sldId id="304" r:id="rId23"/>
    <p:sldId id="266" r:id="rId24"/>
    <p:sldId id="269" r:id="rId25"/>
    <p:sldId id="309" r:id="rId26"/>
    <p:sldId id="323" r:id="rId27"/>
    <p:sldId id="285" r:id="rId28"/>
    <p:sldId id="291" r:id="rId29"/>
    <p:sldId id="303" r:id="rId30"/>
    <p:sldId id="280" r:id="rId31"/>
    <p:sldId id="293" r:id="rId32"/>
    <p:sldId id="284" r:id="rId33"/>
    <p:sldId id="292" r:id="rId34"/>
    <p:sldId id="318" r:id="rId35"/>
    <p:sldId id="320" r:id="rId36"/>
    <p:sldId id="321" r:id="rId37"/>
    <p:sldId id="317" r:id="rId38"/>
    <p:sldId id="316" r:id="rId39"/>
    <p:sldId id="324" r:id="rId40"/>
    <p:sldId id="325" r:id="rId41"/>
    <p:sldId id="278" r:id="rId42"/>
    <p:sldId id="267" r:id="rId43"/>
    <p:sldId id="326" r:id="rId44"/>
  </p:sldIdLst>
  <p:sldSz cx="18288000" cy="10287000"/>
  <p:notesSz cx="6858000" cy="9144000"/>
  <p:embeddedFontLst>
    <p:embeddedFont>
      <p:font typeface="Cafe24 Simplehae" panose="020B0604020202020204" charset="-127"/>
      <p:regular r:id="rId46"/>
    </p:embeddedFont>
    <p:embeddedFont>
      <p:font typeface="맑은 고딕" panose="020B0503020000020004" pitchFamily="34" charset="-127"/>
      <p:regular r:id="rId47"/>
      <p:bold r:id="rId48"/>
    </p:embeddedFont>
    <p:embeddedFont>
      <p:font typeface="Pretendard Bold" panose="020B0604020202020204" charset="-127"/>
      <p:bold r:id="rId49"/>
    </p:embeddedFont>
    <p:embeddedFont>
      <p:font typeface="Pretendard ExtraBold" panose="020B0604020202020204" charset="-127"/>
      <p:bold r:id="rId50"/>
    </p:embeddedFont>
    <p:embeddedFont>
      <p:font typeface="Pretendard Regular" panose="020B0604020202020204" charset="-12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2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2F0"/>
    <a:srgbClr val="5C5C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8B6EE-8295-DD82-665C-EBA05CFD9AE1}" v="111" vWet="113" dt="2024-07-15T15:50:13.951"/>
    <p1510:client id="{5198B93F-842B-883E-79EA-EB0E3238CF2C}" v="30" dt="2024-07-16T05:40:49.056"/>
    <p1510:client id="{65747742-D7EF-C626-1A29-C32592EBF2D8}" v="1482" dt="2024-07-16T03:32:55.259"/>
    <p1510:client id="{B988647C-500A-7146-8F3D-C628B6B57E21}" v="6840" dt="2024-07-16T05:53:14.695"/>
    <p1510:client id="{C8F4A3AF-B503-0BC4-495C-3E9020F94058}" v="141" dt="2024-07-16T05:37:09.122"/>
    <p1510:client id="{CF247464-29DD-C211-45A1-BBB4D7C5CD5F}" v="134" dt="2024-07-15T15:45:02.382"/>
    <p1510:client id="{ED61D4C1-2F11-67CF-311B-DCC64D322732}" v="102" dt="2024-07-15T09:00:33.882"/>
  </p1510:revLst>
</p1510:revInfo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74"/>
        <p:guide pos="281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BD071-B384-47E2-ABD0-ED72CFBCEF77}" type="datetimeFigureOut">
              <a:t>2024-07-19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00D3E-9E11-42C4-A540-1BF6776741EC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84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영화의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흥행여부를</a:t>
            </a:r>
            <a:r>
              <a:rPr lang="en-US" altLang="ko-KR">
                <a:ea typeface="맑은 고딕"/>
              </a:rPr>
              <a:t> ‘</a:t>
            </a:r>
            <a:r>
              <a:rPr lang="ko-KR" altLang="en-US">
                <a:ea typeface="맑은 고딕"/>
              </a:rPr>
              <a:t>관객수</a:t>
            </a:r>
            <a:r>
              <a:rPr lang="en-US" altLang="ko-KR">
                <a:ea typeface="맑은 고딕"/>
              </a:rPr>
              <a:t>’</a:t>
            </a:r>
            <a:r>
              <a:rPr lang="ko-KR" altLang="en-US" err="1">
                <a:ea typeface="맑은 고딕"/>
              </a:rPr>
              <a:t>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기준으로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설정한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이유</a:t>
            </a:r>
            <a:r>
              <a:rPr lang="en-US" altLang="ko-KR">
                <a:ea typeface="맑은 고딕"/>
              </a:rPr>
              <a:t>?: </a:t>
            </a:r>
            <a:r>
              <a:rPr lang="en-US" altLang="ko-KR" err="1">
                <a:ea typeface="맑은 고딕"/>
              </a:rPr>
              <a:t>ott</a:t>
            </a:r>
            <a:r>
              <a:rPr lang="ko-KR" altLang="en-US">
                <a:ea typeface="맑은 고딕"/>
              </a:rPr>
              <a:t>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외부적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요인까지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고려하기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어려워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인터넷에서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쉽게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수집할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정량적인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영화관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관객수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0D3E-9E11-42C4-A540-1BF6776741EC}" type="slidenum"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1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관객수와 원작유무만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value가</a:t>
            </a:r>
            <a:r>
              <a:rPr lang="ko-KR" altLang="en-US">
                <a:latin typeface="Calibri"/>
                <a:ea typeface="맑은 고딕"/>
                <a:cs typeface="Calibri"/>
              </a:rPr>
              <a:t> 0.05보다 작아 유의미함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0D3E-9E11-42C4-A540-1BF6776741EC}" type="slidenum">
              <a:rPr lang="en-US" altLang="ko-KR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485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관객수와 원작유무만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value가</a:t>
            </a:r>
            <a:r>
              <a:rPr lang="ko-KR" altLang="en-US">
                <a:latin typeface="Calibri"/>
                <a:ea typeface="맑은 고딕"/>
                <a:cs typeface="Calibri"/>
              </a:rPr>
              <a:t> 0.05보다 작아 유의미함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0D3E-9E11-42C4-A540-1BF6776741EC}" type="slidenum">
              <a:rPr lang="en-US" altLang="ko-KR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17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Calibri"/>
                <a:cs typeface="Calibri"/>
              </a:rPr>
              <a:t>총 관객수에 </a:t>
            </a:r>
            <a:r>
              <a:rPr lang="en-US" altLang="ko-KR" err="1">
                <a:latin typeface="Calibri"/>
                <a:ea typeface="Calibri"/>
                <a:cs typeface="Calibri"/>
              </a:rPr>
              <a:t>영향을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미치는</a:t>
            </a:r>
            <a:r>
              <a:rPr lang="en-US" altLang="ko-KR">
                <a:latin typeface="Calibri"/>
                <a:ea typeface="Calibri"/>
                <a:cs typeface="Calibri"/>
              </a:rPr>
              <a:t> </a:t>
            </a:r>
            <a:r>
              <a:rPr lang="en-US" altLang="ko-KR" err="1">
                <a:latin typeface="Calibri"/>
                <a:ea typeface="Calibri"/>
                <a:cs typeface="Calibri"/>
              </a:rPr>
              <a:t>변수들을</a:t>
            </a:r>
            <a:r>
              <a:rPr lang="en-US" altLang="ko-KR">
                <a:latin typeface="Calibri"/>
                <a:ea typeface="Calibri"/>
                <a:cs typeface="Calibri"/>
              </a:rPr>
              <a:t> </a:t>
            </a:r>
            <a:r>
              <a:rPr lang="en-US" altLang="ko-KR" err="1">
                <a:latin typeface="Calibri"/>
                <a:ea typeface="Calibri"/>
                <a:cs typeface="Calibri"/>
              </a:rPr>
              <a:t>일단</a:t>
            </a:r>
            <a:r>
              <a:rPr lang="en-US" altLang="ko-KR">
                <a:latin typeface="Calibri"/>
                <a:ea typeface="Calibri"/>
                <a:cs typeface="Calibri"/>
              </a:rPr>
              <a:t> 다 </a:t>
            </a:r>
            <a:r>
              <a:rPr lang="en-US" altLang="ko-KR" err="1">
                <a:latin typeface="Calibri"/>
                <a:ea typeface="Calibri"/>
                <a:cs typeface="Calibri"/>
              </a:rPr>
              <a:t>수집했다</a:t>
            </a:r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0D3E-9E11-42C4-A540-1BF6776741EC}" type="slidenum"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14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총 </a:t>
            </a:r>
            <a:r>
              <a:rPr lang="ko-KR" altLang="en-US" err="1">
                <a:ea typeface="맑은 고딕"/>
              </a:rPr>
              <a:t>언급수에</a:t>
            </a:r>
            <a:r>
              <a:rPr lang="ko-KR" altLang="en-US">
                <a:ea typeface="맑은 고딕"/>
              </a:rPr>
              <a:t> 대해 관객수의 주효과가 있다.</a:t>
            </a:r>
          </a:p>
          <a:p>
            <a:r>
              <a:rPr lang="ko-KR" altLang="en-US">
                <a:ea typeface="맑은 고딕"/>
              </a:rPr>
              <a:t>시리즈에 대해 관객수의 주효과가 있다.</a:t>
            </a:r>
          </a:p>
          <a:p>
            <a:r>
              <a:rPr lang="ko-KR" altLang="en-US">
                <a:ea typeface="맑은 고딕"/>
              </a:rPr>
              <a:t>총 </a:t>
            </a:r>
            <a:r>
              <a:rPr lang="ko-KR" altLang="en-US" err="1">
                <a:ea typeface="맑은 고딕"/>
              </a:rPr>
              <a:t>언급수와</a:t>
            </a:r>
            <a:r>
              <a:rPr lang="ko-KR" altLang="en-US">
                <a:ea typeface="맑은 고딕"/>
              </a:rPr>
              <a:t> 원작유무의 상호작용 효과가 있다.</a:t>
            </a:r>
          </a:p>
          <a:p>
            <a:r>
              <a:rPr lang="ko-KR" altLang="en-US">
                <a:ea typeface="맑은 고딕"/>
              </a:rPr>
              <a:t>총 </a:t>
            </a:r>
            <a:r>
              <a:rPr lang="ko-KR" altLang="en-US" err="1">
                <a:ea typeface="맑은 고딕"/>
              </a:rPr>
              <a:t>언급수와</a:t>
            </a:r>
            <a:r>
              <a:rPr lang="ko-KR" altLang="en-US">
                <a:ea typeface="맑은 고딕"/>
              </a:rPr>
              <a:t> 시리즈의 상호작용 효과가 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0D3E-9E11-42C4-A540-1BF6776741EC}" type="slidenum">
              <a:rPr lang="en-US" altLang="ko-KR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17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ko-KR">
                <a:ea typeface="맑은 고딕"/>
              </a:rPr>
              <a:t>총 관객수에 대해 감독평점의 주효과가 없다.</a:t>
            </a:r>
          </a:p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ko-KR"/>
              <a:t>감독 평점과 평론가 평점의 상호작용 효과가 없다.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0D3E-9E11-42C4-A540-1BF6776741EC}" type="slidenum">
              <a:rPr lang="en-US" altLang="ko-KR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2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ko-KR">
                <a:ea typeface="맑은 고딕"/>
              </a:rPr>
              <a:t>총 관객수에 대해 예고편 조회수의 주효과가 있다.</a:t>
            </a:r>
            <a:endParaRPr lang="en-US" altLang="ko-KR">
              <a:ea typeface="맑은 고딕"/>
            </a:endParaRPr>
          </a:p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ko-KR"/>
              <a:t>예고편 조회수와 배우 언급수의 상호작용 효과가 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0D3E-9E11-42C4-A540-1BF6776741EC}" type="slidenum">
              <a:rPr lang="en-US" altLang="ko-KR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ko-KR">
                <a:ea typeface="맑은 고딕"/>
              </a:rPr>
              <a:t>총 관객수에 대해 예고편 조회수의 주효과가 있다.</a:t>
            </a:r>
            <a:endParaRPr lang="en-US" altLang="ko-KR">
              <a:ea typeface="맑은 고딕"/>
            </a:endParaRPr>
          </a:p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ko-KR"/>
              <a:t>예고편 조회수와 배우 언급수의 상호작용 효과가 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0D3E-9E11-42C4-A540-1BF6776741EC}" type="slidenum">
              <a:rPr lang="en-US" altLang="ko-KR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58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ko-KR">
                <a:ea typeface="맑은 고딕"/>
              </a:rPr>
              <a:t>총 관객수에 대해 예고편 조회수의 주효과가 있다.</a:t>
            </a:r>
            <a:endParaRPr lang="en-US" altLang="ko-KR">
              <a:ea typeface="맑은 고딕"/>
            </a:endParaRPr>
          </a:p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ko-KR"/>
              <a:t>예고편 조회수와 배우 언급수의 상호작용 효과가 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0D3E-9E11-42C4-A540-1BF6776741EC}" type="slidenum">
              <a:rPr lang="en-US" altLang="ko-KR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8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ko-KR">
                <a:ea typeface="맑은 고딕"/>
              </a:rPr>
              <a:t>총 관객수에 대해 예고편 조회수의 주효과가 있다.</a:t>
            </a:r>
            <a:endParaRPr lang="en-US" altLang="ko-KR">
              <a:ea typeface="맑은 고딕"/>
            </a:endParaRPr>
          </a:p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ko-KR"/>
              <a:t>예고편 조회수와 배우 언급수의 상호작용 효과가 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0D3E-9E11-42C4-A540-1BF6776741EC}" type="slidenum">
              <a:rPr lang="en-US" altLang="ko-KR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23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관객수와 원작유무만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value가</a:t>
            </a:r>
            <a:r>
              <a:rPr lang="ko-KR" altLang="en-US">
                <a:latin typeface="Calibri"/>
                <a:ea typeface="맑은 고딕"/>
                <a:cs typeface="Calibri"/>
              </a:rPr>
              <a:t> 0.05보다 작아 유의미함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0D3E-9E11-42C4-A540-1BF6776741EC}" type="slidenum">
              <a:rPr lang="en-US" altLang="ko-KR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2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646510" y="6532243"/>
            <a:ext cx="12211956" cy="254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8000">
                <a:solidFill>
                  <a:srgbClr val="595959"/>
                </a:solidFill>
                <a:ea typeface="Pretendard ExtraBold"/>
                <a:cs typeface="Calibri"/>
              </a:rPr>
              <a:t>영화 관객수 예측 프로젝트 </a:t>
            </a:r>
            <a:endParaRPr lang="ko-KR" altLang="en-US" sz="8000" b="0" i="0" u="none" strike="noStrike">
              <a:solidFill>
                <a:srgbClr val="595959"/>
              </a:solidFill>
              <a:ea typeface="Pretendard ExtraBold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00249" y="6259286"/>
            <a:ext cx="6388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600">
                <a:solidFill>
                  <a:srgbClr val="3F3F3F"/>
                </a:solidFill>
                <a:latin typeface="Pretendard Regular"/>
              </a:rPr>
              <a:t>TAVE 13</a:t>
            </a:r>
            <a:r>
              <a:rPr lang="ko-KR" altLang="en-US" sz="2600">
                <a:solidFill>
                  <a:srgbClr val="3F3F3F"/>
                </a:solidFill>
                <a:latin typeface="Pretendard Regular"/>
                <a:ea typeface="Pretendard Regular"/>
              </a:rPr>
              <a:t>기</a:t>
            </a:r>
            <a:r>
              <a:rPr lang="en-US" sz="2600">
                <a:solidFill>
                  <a:srgbClr val="3F3F3F"/>
                </a:solidFill>
                <a:latin typeface="Pretendard Regular"/>
              </a:rPr>
              <a:t> </a:t>
            </a:r>
            <a:r>
              <a:rPr lang="ko-KR" altLang="en-US" sz="2600">
                <a:solidFill>
                  <a:srgbClr val="3F3F3F"/>
                </a:solidFill>
                <a:latin typeface="Pretendard Regular"/>
                <a:ea typeface="Pretendard Regular"/>
              </a:rPr>
              <a:t>후반기</a:t>
            </a:r>
            <a:r>
              <a:rPr lang="en-US" altLang="ko-KR" sz="2600">
                <a:solidFill>
                  <a:srgbClr val="3F3F3F"/>
                </a:solidFill>
                <a:latin typeface="Pretendard Regular"/>
                <a:ea typeface="Pretendard Regular"/>
              </a:rPr>
              <a:t> </a:t>
            </a:r>
            <a:r>
              <a:rPr lang="en-US" altLang="ko-KR" sz="2600" err="1">
                <a:solidFill>
                  <a:srgbClr val="3F3F3F"/>
                </a:solidFill>
                <a:latin typeface="Pretendard Regular"/>
                <a:ea typeface="Pretendard Regular"/>
              </a:rPr>
              <a:t>심화프로젝트</a:t>
            </a:r>
            <a:r>
              <a:rPr lang="en-US" altLang="ko-KR" sz="2600">
                <a:solidFill>
                  <a:srgbClr val="3F3F3F"/>
                </a:solidFill>
                <a:latin typeface="Pretendard Regular"/>
                <a:ea typeface="Pretendard Regular"/>
              </a:rPr>
              <a:t> </a:t>
            </a:r>
            <a:r>
              <a:rPr lang="en-US" altLang="ko-KR" sz="2600" err="1">
                <a:solidFill>
                  <a:srgbClr val="3F3F3F"/>
                </a:solidFill>
                <a:latin typeface="Pretendard Regular"/>
                <a:ea typeface="Pretendard Regular"/>
              </a:rPr>
              <a:t>최종</a:t>
            </a:r>
            <a:r>
              <a:rPr lang="en-US" altLang="ko-KR" sz="2600">
                <a:solidFill>
                  <a:srgbClr val="3F3F3F"/>
                </a:solidFill>
                <a:latin typeface="Pretendard Regular"/>
                <a:ea typeface="Pretendard Regular"/>
              </a:rPr>
              <a:t> </a:t>
            </a:r>
            <a:r>
              <a:rPr lang="en-US" altLang="ko-KR" sz="2600" err="1">
                <a:solidFill>
                  <a:srgbClr val="3F3F3F"/>
                </a:solidFill>
                <a:latin typeface="Pretendard Regular"/>
                <a:ea typeface="Pretendard Regular"/>
              </a:rPr>
              <a:t>발표</a:t>
            </a:r>
            <a:endParaRPr lang="ko-KR" altLang="en-US" sz="2600" err="1">
              <a:solidFill>
                <a:srgbClr val="3F3F3F"/>
              </a:solidFill>
              <a:latin typeface="Pretendard Regular"/>
              <a:ea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7922" y="1094014"/>
            <a:ext cx="6388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solidFill>
                  <a:srgbClr val="3F3F3F"/>
                </a:solidFill>
                <a:latin typeface="Calibri"/>
                <a:ea typeface="Pretendard Bold"/>
                <a:cs typeface="Calibri"/>
              </a:rPr>
              <a:t>심화 프로젝트 1팀 </a:t>
            </a:r>
            <a:r>
              <a:rPr lang="ko-KR" altLang="en-US" sz="2800" err="1">
                <a:solidFill>
                  <a:srgbClr val="3F3F3F"/>
                </a:solidFill>
                <a:latin typeface="Calibri"/>
                <a:ea typeface="Pretendard Bold"/>
                <a:cs typeface="Calibri"/>
              </a:rPr>
              <a:t>이게머닝</a:t>
            </a:r>
            <a:r>
              <a:rPr lang="ko-KR" altLang="en-US" sz="2800">
                <a:solidFill>
                  <a:srgbClr val="3F3F3F"/>
                </a:solidFill>
                <a:latin typeface="Calibri"/>
                <a:ea typeface="Pretendard Bold"/>
                <a:cs typeface="Calibri"/>
              </a:rPr>
              <a:t>! </a:t>
            </a:r>
            <a:endParaRPr lang="ko-KR" altLang="en-US" sz="2800" b="0" i="0" u="none" strike="noStrike">
              <a:solidFill>
                <a:srgbClr val="3F3F3F"/>
              </a:solidFill>
              <a:latin typeface="Calibri"/>
              <a:ea typeface="Pretendard Bold"/>
              <a:cs typeface="Calibri"/>
            </a:endParaRPr>
          </a:p>
          <a:p>
            <a:pPr>
              <a:lnSpc>
                <a:spcPct val="125329"/>
              </a:lnSpc>
            </a:pPr>
            <a:r>
              <a:rPr lang="ko-KR" altLang="en-US" sz="2800" err="1">
                <a:solidFill>
                  <a:srgbClr val="3F3F3F"/>
                </a:solidFill>
                <a:ea typeface="Pretendard Regular"/>
              </a:rPr>
              <a:t>이나윤</a:t>
            </a:r>
            <a:r>
              <a:rPr lang="ko-KR" altLang="en-US" sz="2800">
                <a:solidFill>
                  <a:srgbClr val="3F3F3F"/>
                </a:solidFill>
                <a:ea typeface="Pretendard Regular"/>
              </a:rPr>
              <a:t>  </a:t>
            </a:r>
            <a:r>
              <a:rPr lang="ko-KR" altLang="en-US" sz="2800" err="1">
                <a:solidFill>
                  <a:srgbClr val="3F3F3F"/>
                </a:solidFill>
                <a:ea typeface="Pretendard Regular"/>
              </a:rPr>
              <a:t>이연서</a:t>
            </a:r>
            <a:r>
              <a:rPr lang="ko-KR" altLang="en-US" sz="2800">
                <a:solidFill>
                  <a:srgbClr val="3F3F3F"/>
                </a:solidFill>
                <a:ea typeface="Pretendard Regular"/>
              </a:rPr>
              <a:t>  </a:t>
            </a:r>
            <a:r>
              <a:rPr lang="ko-KR" altLang="en-US" sz="2800" err="1">
                <a:solidFill>
                  <a:srgbClr val="3F3F3F"/>
                </a:solidFill>
                <a:ea typeface="Pretendard Regular"/>
              </a:rPr>
              <a:t>조민건</a:t>
            </a:r>
            <a:r>
              <a:rPr lang="ko-KR" altLang="en-US" sz="2800">
                <a:solidFill>
                  <a:srgbClr val="3F3F3F"/>
                </a:solidFill>
                <a:ea typeface="Pretendard Regular"/>
              </a:rPr>
              <a:t> </a:t>
            </a:r>
            <a:r>
              <a:rPr lang="ko-KR" sz="2800">
                <a:solidFill>
                  <a:srgbClr val="3F3F3F"/>
                </a:solidFill>
                <a:ea typeface="+mn-lt"/>
                <a:cs typeface="+mn-lt"/>
              </a:rPr>
              <a:t>정다운</a:t>
            </a:r>
            <a:r>
              <a:rPr lang="ko-KR" sz="2800">
                <a:solidFill>
                  <a:srgbClr val="3F3F3F"/>
                </a:solidFill>
                <a:ea typeface="Pretendard Regular"/>
              </a:rPr>
              <a:t> </a:t>
            </a:r>
            <a:endParaRPr lang="ko-KR" sz="2800" i="0" u="none" strike="noStrike">
              <a:solidFill>
                <a:srgbClr val="3F3F3F"/>
              </a:solidFill>
              <a:ea typeface="Pretendard Regular"/>
              <a:cs typeface="Calibri"/>
            </a:endParaRPr>
          </a:p>
        </p:txBody>
      </p:sp>
      <p:pic>
        <p:nvPicPr>
          <p:cNvPr id="7" name="그림 6" descr="프로필 이미지">
            <a:extLst>
              <a:ext uri="{FF2B5EF4-FFF2-40B4-BE49-F238E27FC236}">
                <a16:creationId xmlns:a16="http://schemas.microsoft.com/office/drawing/2014/main" id="{125E33D2-1E25-1FF4-6BBA-E7409E8F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796" y="1063808"/>
            <a:ext cx="2812595" cy="1080360"/>
          </a:xfrm>
          <a:prstGeom prst="rect">
            <a:avLst/>
          </a:prstGeom>
        </p:spPr>
      </p:pic>
      <p:pic>
        <p:nvPicPr>
          <p:cNvPr id="10" name="그림 9" descr="스크린샷, 블랙이(가) 표시된 사진&#10;&#10;자동 생성된 설명">
            <a:extLst>
              <a:ext uri="{FF2B5EF4-FFF2-40B4-BE49-F238E27FC236}">
                <a16:creationId xmlns:a16="http://schemas.microsoft.com/office/drawing/2014/main" id="{A9CAF129-7AF5-DA95-210A-6E142D32D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" y="311063"/>
            <a:ext cx="18283829" cy="467863"/>
          </a:xfrm>
          <a:prstGeom prst="rect">
            <a:avLst/>
          </a:prstGeom>
        </p:spPr>
      </p:pic>
      <p:pic>
        <p:nvPicPr>
          <p:cNvPr id="12" name="그림 11" descr="그림, 블랙, 예술, 스케치이(가) 표시된 사진&#10;&#10;자동 생성된 설명">
            <a:extLst>
              <a:ext uri="{FF2B5EF4-FFF2-40B4-BE49-F238E27FC236}">
                <a16:creationId xmlns:a16="http://schemas.microsoft.com/office/drawing/2014/main" id="{5DA9F801-796A-D459-4F10-89A7D595B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2" y="6834987"/>
            <a:ext cx="1977586" cy="2813816"/>
          </a:xfrm>
          <a:prstGeom prst="rect">
            <a:avLst/>
          </a:prstGeom>
        </p:spPr>
      </p:pic>
      <p:pic>
        <p:nvPicPr>
          <p:cNvPr id="8" name="그림 7" descr="스크린샷, 블랙이(가) 표시된 사진&#10;&#10;자동 생성된 설명">
            <a:extLst>
              <a:ext uri="{FF2B5EF4-FFF2-40B4-BE49-F238E27FC236}">
                <a16:creationId xmlns:a16="http://schemas.microsoft.com/office/drawing/2014/main" id="{1A26B1EC-86C4-89AE-56A7-6F55B6BEE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" y="9613690"/>
            <a:ext cx="18283829" cy="4678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9" descr="원이(가) 표시된 사진&#10;&#10;자동 생성된 설명">
            <a:extLst>
              <a:ext uri="{FF2B5EF4-FFF2-40B4-BE49-F238E27FC236}">
                <a16:creationId xmlns:a16="http://schemas.microsoft.com/office/drawing/2014/main" id="{BA1430C9-1453-9E83-E7A4-A8DBD793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07" y="4002722"/>
            <a:ext cx="4729680" cy="4475680"/>
          </a:xfrm>
          <a:prstGeom prst="rect">
            <a:avLst/>
          </a:prstGeom>
          <a:ln>
            <a:noFill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  <a:cs typeface="Calibri"/>
              </a:rPr>
              <a:t>데이터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  <a:cs typeface="Calibri"/>
              </a:rPr>
              <a:t> 수집</a:t>
            </a:r>
            <a:endParaRPr lang="ko-KR" altLang="en-US" sz="5200" b="0" i="0" u="none" strike="noStrike">
              <a:solidFill>
                <a:srgbClr val="000000"/>
              </a:solidFill>
              <a:ea typeface="Pretendard ExtraBold"/>
              <a:cs typeface="Calibri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92059507-810B-3DF1-2D03-5DA264D5981C}"/>
              </a:ext>
            </a:extLst>
          </p:cNvPr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200" b="1">
                <a:solidFill>
                  <a:srgbClr val="595959"/>
                </a:solidFill>
                <a:latin typeface="Calibri"/>
                <a:ea typeface="Pretendard Regular"/>
                <a:cs typeface="Calibri"/>
              </a:rPr>
              <a:t>데이터 출처 및 변수 설정 기준 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AD5B94D-3262-C5C6-1B64-9C2432085028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15" name="그림 14" descr="네이버TV, 11년 만에 아예 역사 속으로 사라진다” | 위키트리">
            <a:extLst>
              <a:ext uri="{FF2B5EF4-FFF2-40B4-BE49-F238E27FC236}">
                <a16:creationId xmlns:a16="http://schemas.microsoft.com/office/drawing/2014/main" id="{ADFEE0C2-252E-9D84-C03B-49687438B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14" y="4825546"/>
            <a:ext cx="5139418" cy="2649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2E9A08-75AC-60BC-7A09-5CA148CCF26E}"/>
              </a:ext>
            </a:extLst>
          </p:cNvPr>
          <p:cNvSpPr txBox="1"/>
          <p:nvPr/>
        </p:nvSpPr>
        <p:spPr>
          <a:xfrm>
            <a:off x="6984264" y="5732813"/>
            <a:ext cx="3656829" cy="218182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endParaRPr lang="en-US" altLang="ko-KR" sz="2800" b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메인 예고편의 조회수 </a:t>
            </a:r>
          </a:p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데이터 수집</a:t>
            </a:r>
            <a:endParaRPr lang="ko-KR"/>
          </a:p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(메인 예고편이 없는 경우는 마지막 예고편) </a:t>
            </a:r>
          </a:p>
          <a:p>
            <a:pPr algn="ctr">
              <a:lnSpc>
                <a:spcPct val="125329"/>
              </a:lnSpc>
            </a:pPr>
            <a:endParaRPr lang="ko-KR" altLang="en-US" sz="2800" b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75907053-13CB-805D-896A-359A8EFC7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142721" y="6193972"/>
            <a:ext cx="4432300" cy="38100"/>
          </a:xfrm>
          <a:prstGeom prst="rect">
            <a:avLst/>
          </a:prstGeom>
        </p:spPr>
      </p:pic>
      <p:sp>
        <p:nvSpPr>
          <p:cNvPr id="33" name="TextBox 15">
            <a:extLst>
              <a:ext uri="{FF2B5EF4-FFF2-40B4-BE49-F238E27FC236}">
                <a16:creationId xmlns:a16="http://schemas.microsoft.com/office/drawing/2014/main" id="{FE76DB43-F104-B4F1-19ED-E1DADEABBF51}"/>
              </a:ext>
            </a:extLst>
          </p:cNvPr>
          <p:cNvSpPr txBox="1"/>
          <p:nvPr/>
        </p:nvSpPr>
        <p:spPr>
          <a:xfrm>
            <a:off x="9660218" y="2301926"/>
            <a:ext cx="4235750" cy="93193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ko-KR" altLang="en-US" sz="3600">
                <a:solidFill>
                  <a:srgbClr val="3452F0"/>
                </a:solidFill>
                <a:ea typeface="Pretendard Bold"/>
                <a:cs typeface="Calibri"/>
              </a:rPr>
              <a:t>영화에 대한 </a:t>
            </a:r>
            <a:endParaRPr lang="ko-KR" sz="3600"/>
          </a:p>
          <a:p>
            <a:pPr algn="ctr">
              <a:lnSpc>
                <a:spcPct val="125329"/>
              </a:lnSpc>
            </a:pPr>
            <a:r>
              <a:rPr lang="ko-KR" altLang="en-US" sz="3600">
                <a:solidFill>
                  <a:srgbClr val="3452F0"/>
                </a:solidFill>
                <a:ea typeface="Pretendard Bold"/>
                <a:cs typeface="Calibri"/>
              </a:rPr>
              <a:t>(소극적) 관심 </a:t>
            </a:r>
          </a:p>
        </p:txBody>
      </p:sp>
      <p:pic>
        <p:nvPicPr>
          <p:cNvPr id="38" name="Picture 9" descr="원이(가) 표시된 사진&#10;&#10;자동 생성된 설명">
            <a:extLst>
              <a:ext uri="{FF2B5EF4-FFF2-40B4-BE49-F238E27FC236}">
                <a16:creationId xmlns:a16="http://schemas.microsoft.com/office/drawing/2014/main" id="{C55E046B-EE8A-9760-0851-C8ED0ACD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250" y="3966436"/>
            <a:ext cx="4729680" cy="4475680"/>
          </a:xfrm>
          <a:prstGeom prst="rect">
            <a:avLst/>
          </a:prstGeom>
          <a:ln>
            <a:noFill/>
          </a:ln>
        </p:spPr>
      </p:pic>
      <p:sp>
        <p:nvSpPr>
          <p:cNvPr id="40" name="TextBox 7">
            <a:extLst>
              <a:ext uri="{FF2B5EF4-FFF2-40B4-BE49-F238E27FC236}">
                <a16:creationId xmlns:a16="http://schemas.microsoft.com/office/drawing/2014/main" id="{3D5E510F-0DDB-ACB8-386C-277F6CFBA08E}"/>
              </a:ext>
            </a:extLst>
          </p:cNvPr>
          <p:cNvSpPr txBox="1"/>
          <p:nvPr/>
        </p:nvSpPr>
        <p:spPr>
          <a:xfrm>
            <a:off x="12082620" y="5479622"/>
            <a:ext cx="4801516" cy="2850079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다만, 영화 흥행 이후에 </a:t>
            </a:r>
            <a:endParaRPr lang="ko-KR"/>
          </a:p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사람들이 예고편을 찾아 보는 경우를 고려하여 보정이 필요함 </a:t>
            </a:r>
            <a:endParaRPr lang="ko-KR"/>
          </a:p>
          <a:p>
            <a:pPr algn="ctr">
              <a:lnSpc>
                <a:spcPct val="125329"/>
              </a:lnSpc>
            </a:pPr>
            <a:endParaRPr lang="ko-KR" altLang="ko-KR" sz="2800" b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24841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9" descr="원이(가) 표시된 사진&#10;&#10;자동 생성된 설명">
            <a:extLst>
              <a:ext uri="{FF2B5EF4-FFF2-40B4-BE49-F238E27FC236}">
                <a16:creationId xmlns:a16="http://schemas.microsoft.com/office/drawing/2014/main" id="{39B31F84-D6BD-A9AB-2E85-60BE00D35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250" y="3966436"/>
            <a:ext cx="4729680" cy="4475680"/>
          </a:xfrm>
          <a:prstGeom prst="rect">
            <a:avLst/>
          </a:prstGeom>
          <a:ln>
            <a:noFill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  <a:cs typeface="Calibri"/>
              </a:rPr>
              <a:t>데이터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  <a:cs typeface="Calibri"/>
              </a:rPr>
              <a:t> 수집</a:t>
            </a:r>
            <a:endParaRPr lang="ko-KR" altLang="en-US" sz="5200" b="0" i="0" u="none" strike="noStrike">
              <a:solidFill>
                <a:srgbClr val="000000"/>
              </a:solidFill>
              <a:ea typeface="Pretendard ExtraBold"/>
              <a:cs typeface="Calibri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그림 5" descr="썸트렌드(Sometrend) - 사람들의 생각이 궁금할 때">
            <a:extLst>
              <a:ext uri="{FF2B5EF4-FFF2-40B4-BE49-F238E27FC236}">
                <a16:creationId xmlns:a16="http://schemas.microsoft.com/office/drawing/2014/main" id="{FEE6EAFD-837A-4B70-F07B-248B0AD31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99" y="5251449"/>
            <a:ext cx="3572328" cy="1905001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EAD5B94D-3262-C5C6-1B64-9C2432085028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6DE4EFFC-9AAB-D81C-7DA1-C79CA1D26E33}"/>
              </a:ext>
            </a:extLst>
          </p:cNvPr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200" b="1">
                <a:solidFill>
                  <a:srgbClr val="595959"/>
                </a:solidFill>
                <a:latin typeface="Calibri"/>
                <a:ea typeface="Pretendard Regular"/>
                <a:cs typeface="Calibri"/>
              </a:rPr>
              <a:t>데이터 출처 및 변수 설정 기준 </a:t>
            </a:r>
          </a:p>
        </p:txBody>
      </p:sp>
      <p:pic>
        <p:nvPicPr>
          <p:cNvPr id="30" name="Picture 9" descr="원이(가) 표시된 사진&#10;&#10;자동 생성된 설명">
            <a:extLst>
              <a:ext uri="{FF2B5EF4-FFF2-40B4-BE49-F238E27FC236}">
                <a16:creationId xmlns:a16="http://schemas.microsoft.com/office/drawing/2014/main" id="{AC5973F7-0B6B-412C-E970-3BC02625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07" y="4002722"/>
            <a:ext cx="4729680" cy="4475680"/>
          </a:xfrm>
          <a:prstGeom prst="rect">
            <a:avLst/>
          </a:prstGeom>
          <a:ln>
            <a:noFill/>
          </a:ln>
        </p:spPr>
      </p:pic>
      <p:sp>
        <p:nvSpPr>
          <p:cNvPr id="32" name="TextBox 15">
            <a:extLst>
              <a:ext uri="{FF2B5EF4-FFF2-40B4-BE49-F238E27FC236}">
                <a16:creationId xmlns:a16="http://schemas.microsoft.com/office/drawing/2014/main" id="{0B570D7F-A77E-480B-0F89-F99970D21C37}"/>
              </a:ext>
            </a:extLst>
          </p:cNvPr>
          <p:cNvSpPr txBox="1"/>
          <p:nvPr/>
        </p:nvSpPr>
        <p:spPr>
          <a:xfrm>
            <a:off x="9660218" y="2301926"/>
            <a:ext cx="4235750" cy="93193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ko-KR" altLang="en-US" sz="3600">
                <a:solidFill>
                  <a:srgbClr val="3452F0"/>
                </a:solidFill>
                <a:ea typeface="Pretendard Bold"/>
                <a:cs typeface="Calibri"/>
              </a:rPr>
              <a:t>영화에 대한 </a:t>
            </a:r>
            <a:endParaRPr lang="ko-KR" sz="3600"/>
          </a:p>
          <a:p>
            <a:pPr algn="ctr">
              <a:lnSpc>
                <a:spcPct val="125329"/>
              </a:lnSpc>
            </a:pPr>
            <a:r>
              <a:rPr lang="ko-KR" altLang="en-US" sz="3600">
                <a:solidFill>
                  <a:srgbClr val="3452F0"/>
                </a:solidFill>
                <a:ea typeface="Pretendard Bold"/>
                <a:cs typeface="Calibri"/>
              </a:rPr>
              <a:t>(적극적) 관심 </a:t>
            </a:r>
            <a:endParaRPr lang="ko-KR" sz="3600"/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67DE051-D1DE-CBFE-BD33-09039426DA6E}"/>
              </a:ext>
            </a:extLst>
          </p:cNvPr>
          <p:cNvSpPr txBox="1"/>
          <p:nvPr/>
        </p:nvSpPr>
        <p:spPr>
          <a:xfrm>
            <a:off x="6422049" y="5316336"/>
            <a:ext cx="4801516" cy="2850079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인스타그램, 블로그,</a:t>
            </a:r>
          </a:p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트위터(</a:t>
            </a:r>
            <a:r>
              <a:rPr lang="ko-KR" altLang="en-US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x</a:t>
            </a: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)에서 </a:t>
            </a:r>
            <a:r>
              <a:rPr lang="ko-KR" altLang="en-US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개봉전</a:t>
            </a: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 </a:t>
            </a:r>
            <a:endParaRPr lang="en-US" altLang="ko-KR" sz="2800" b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2개월동안의</a:t>
            </a:r>
            <a:endParaRPr lang="en-US" altLang="ko-KR" sz="2800" b="1" err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하루 평균 </a:t>
            </a:r>
            <a:r>
              <a:rPr lang="ko-KR" altLang="en-US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언급량</a:t>
            </a:r>
            <a:endParaRPr lang="en-US" altLang="ko-KR" sz="2800" b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  <p:pic>
        <p:nvPicPr>
          <p:cNvPr id="35" name="Picture 8">
            <a:extLst>
              <a:ext uri="{FF2B5EF4-FFF2-40B4-BE49-F238E27FC236}">
                <a16:creationId xmlns:a16="http://schemas.microsoft.com/office/drawing/2014/main" id="{42B6AAC3-3A85-37E7-E31C-FCF6BF1FB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142721" y="6193972"/>
            <a:ext cx="4432300" cy="38100"/>
          </a:xfrm>
          <a:prstGeom prst="rect">
            <a:avLst/>
          </a:prstGeom>
        </p:spPr>
      </p:pic>
      <p:sp>
        <p:nvSpPr>
          <p:cNvPr id="37" name="TextBox 7">
            <a:extLst>
              <a:ext uri="{FF2B5EF4-FFF2-40B4-BE49-F238E27FC236}">
                <a16:creationId xmlns:a16="http://schemas.microsoft.com/office/drawing/2014/main" id="{E250E6A9-AA98-FF53-BC12-EAD98F39FD20}"/>
              </a:ext>
            </a:extLst>
          </p:cNvPr>
          <p:cNvSpPr txBox="1"/>
          <p:nvPr/>
        </p:nvSpPr>
        <p:spPr>
          <a:xfrm>
            <a:off x="12082620" y="5243765"/>
            <a:ext cx="4801516" cy="2850079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endParaRPr lang="ko-KR" altLang="en-US" sz="2800" b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 algn="ctr">
              <a:lnSpc>
                <a:spcPct val="125329"/>
              </a:lnSpc>
            </a:pPr>
            <a:r>
              <a:rPr lang="ko-KR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사람들 간 </a:t>
            </a: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상호작용의 영향과 </a:t>
            </a:r>
            <a:endParaRPr lang="en-US" altLang="ko-KR" sz="2800" b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 algn="ctr">
              <a:lnSpc>
                <a:spcPct val="125329"/>
              </a:lnSpc>
            </a:pPr>
            <a:r>
              <a:rPr lang="ko-KR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긍정 또는 부정적인 기대</a:t>
            </a:r>
          </a:p>
          <a:p>
            <a:pPr algn="ctr">
              <a:lnSpc>
                <a:spcPct val="125329"/>
              </a:lnSpc>
            </a:pPr>
            <a:r>
              <a:rPr lang="ko-KR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(평가)</a:t>
            </a:r>
            <a:r>
              <a:rPr lang="ko-KR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를</a:t>
            </a:r>
            <a:r>
              <a:rPr lang="ko-KR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 보여줌 </a:t>
            </a:r>
            <a:endParaRPr lang="ko-KR"/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959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err="1">
                <a:ea typeface="Pretendard ExtraBold"/>
                <a:cs typeface="Calibri"/>
              </a:rPr>
              <a:t>썸트렌드</a:t>
            </a:r>
            <a:r>
              <a:rPr lang="ko-KR" altLang="en-US" sz="5200">
                <a:ea typeface="Pretendard ExtraBold"/>
                <a:cs typeface="Calibri"/>
              </a:rPr>
              <a:t> 데이터 수집</a:t>
            </a:r>
            <a:endParaRPr lang="ko-KR" altLang="en-US" sz="5200" b="0" i="0" u="none" strike="noStrike"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2" name="그림 1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172B5975-E83A-DBFF-8597-D3C82BE6F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659" y="2887888"/>
            <a:ext cx="12978947" cy="5792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970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  <a:cs typeface="Calibri"/>
              </a:rPr>
              <a:t>데이터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  <a:cs typeface="Calibri"/>
              </a:rPr>
              <a:t> 수집</a:t>
            </a:r>
            <a:endParaRPr lang="ko-KR" altLang="en-US" sz="5200" b="0" i="0" u="none" strike="noStrike">
              <a:solidFill>
                <a:srgbClr val="000000"/>
              </a:solidFill>
              <a:ea typeface="Pretendard ExtraBold"/>
              <a:cs typeface="Calibri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1C7B16B3-1892-D7F2-EA7E-8507F77B0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142721" y="6193972"/>
            <a:ext cx="4432300" cy="38100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EAD5B94D-3262-C5C6-1B64-9C2432085028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18" name="그림 17" descr="위키백과 - 해시넷">
            <a:extLst>
              <a:ext uri="{FF2B5EF4-FFF2-40B4-BE49-F238E27FC236}">
                <a16:creationId xmlns:a16="http://schemas.microsoft.com/office/drawing/2014/main" id="{4B4D9401-3EB1-2714-0726-264B076D0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48" y="5324203"/>
            <a:ext cx="4194628" cy="1404257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96A4EC2E-BF66-41B5-CB37-AC30BFEE4077}"/>
              </a:ext>
            </a:extLst>
          </p:cNvPr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200" b="1">
                <a:solidFill>
                  <a:srgbClr val="595959"/>
                </a:solidFill>
                <a:latin typeface="Calibri"/>
                <a:ea typeface="Pretendard Regular"/>
                <a:cs typeface="Calibri"/>
              </a:rPr>
              <a:t>데이터 출처 및 변수 설정 기준 </a:t>
            </a:r>
          </a:p>
        </p:txBody>
      </p:sp>
      <p:pic>
        <p:nvPicPr>
          <p:cNvPr id="30" name="Picture 9" descr="원이(가) 표시된 사진&#10;&#10;자동 생성된 설명">
            <a:extLst>
              <a:ext uri="{FF2B5EF4-FFF2-40B4-BE49-F238E27FC236}">
                <a16:creationId xmlns:a16="http://schemas.microsoft.com/office/drawing/2014/main" id="{18ABE750-ED3B-A644-4347-CEA1DB0B9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786" y="4127883"/>
            <a:ext cx="4257966" cy="4330536"/>
          </a:xfrm>
          <a:prstGeom prst="rect">
            <a:avLst/>
          </a:prstGeom>
          <a:ln>
            <a:noFill/>
          </a:ln>
        </p:spPr>
      </p:pic>
      <p:sp>
        <p:nvSpPr>
          <p:cNvPr id="31" name="TextBox 7">
            <a:extLst>
              <a:ext uri="{FF2B5EF4-FFF2-40B4-BE49-F238E27FC236}">
                <a16:creationId xmlns:a16="http://schemas.microsoft.com/office/drawing/2014/main" id="{5566D672-54AF-BACE-948A-0B31CD2EDF77}"/>
              </a:ext>
            </a:extLst>
          </p:cNvPr>
          <p:cNvSpPr txBox="1"/>
          <p:nvPr/>
        </p:nvSpPr>
        <p:spPr>
          <a:xfrm>
            <a:off x="6644470" y="5834135"/>
            <a:ext cx="3680621" cy="2623779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</a:rPr>
              <a:t>영화 개봉 </a:t>
            </a:r>
            <a:r>
              <a:rPr lang="ko-KR" sz="2800" b="1">
                <a:solidFill>
                  <a:srgbClr val="595959"/>
                </a:solidFill>
                <a:latin typeface="Pretendard Regular"/>
                <a:ea typeface="Pretendard Regular"/>
              </a:rPr>
              <a:t>전 2개월 </a:t>
            </a: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</a:rPr>
              <a:t>간 </a:t>
            </a:r>
            <a:r>
              <a:rPr lang="ko-KR" sz="2800" b="1">
                <a:solidFill>
                  <a:srgbClr val="595959"/>
                </a:solidFill>
                <a:latin typeface="Pretendard Regular"/>
                <a:ea typeface="Pretendard Regular"/>
              </a:rPr>
              <a:t>배우 위키백과 </a:t>
            </a: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</a:rPr>
              <a:t>페이지의 하루 평균 조회수</a:t>
            </a:r>
          </a:p>
          <a:p>
            <a:pPr algn="ctr">
              <a:lnSpc>
                <a:spcPct val="125329"/>
              </a:lnSpc>
            </a:pPr>
            <a:endParaRPr lang="ko-KR" sz="2800" b="1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CF8983B8-F57F-800F-F6C6-ED53D7299DEC}"/>
              </a:ext>
            </a:extLst>
          </p:cNvPr>
          <p:cNvSpPr txBox="1"/>
          <p:nvPr/>
        </p:nvSpPr>
        <p:spPr>
          <a:xfrm>
            <a:off x="9844362" y="2201882"/>
            <a:ext cx="2879965" cy="739208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ko-KR" altLang="en-US" sz="4000">
                <a:solidFill>
                  <a:srgbClr val="3452F0"/>
                </a:solidFill>
                <a:ea typeface="Pretendard Bold"/>
                <a:cs typeface="Calibri"/>
              </a:rPr>
              <a:t>배우 인지도 </a:t>
            </a:r>
            <a:endParaRPr lang="ko-KR" altLang="en-US" sz="4000">
              <a:solidFill>
                <a:srgbClr val="3452F0"/>
              </a:solidFill>
              <a:ea typeface="Pretendard Bold"/>
            </a:endParaRPr>
          </a:p>
        </p:txBody>
      </p:sp>
      <p:pic>
        <p:nvPicPr>
          <p:cNvPr id="34" name="Picture 9" descr="원이(가) 표시된 사진&#10;&#10;자동 생성된 설명">
            <a:extLst>
              <a:ext uri="{FF2B5EF4-FFF2-40B4-BE49-F238E27FC236}">
                <a16:creationId xmlns:a16="http://schemas.microsoft.com/office/drawing/2014/main" id="{C83CC17C-00F0-28CF-DFB7-C4A0C4590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6071" y="4055311"/>
            <a:ext cx="4257966" cy="4330536"/>
          </a:xfrm>
          <a:prstGeom prst="rect">
            <a:avLst/>
          </a:prstGeom>
          <a:ln>
            <a:noFill/>
          </a:ln>
        </p:spPr>
      </p:pic>
      <p:sp>
        <p:nvSpPr>
          <p:cNvPr id="33" name="TextBox 7">
            <a:extLst>
              <a:ext uri="{FF2B5EF4-FFF2-40B4-BE49-F238E27FC236}">
                <a16:creationId xmlns:a16="http://schemas.microsoft.com/office/drawing/2014/main" id="{0C9D2E88-5D95-741B-5591-9B1E389760CC}"/>
              </a:ext>
            </a:extLst>
          </p:cNvPr>
          <p:cNvSpPr txBox="1"/>
          <p:nvPr/>
        </p:nvSpPr>
        <p:spPr>
          <a:xfrm>
            <a:off x="11955780" y="4929606"/>
            <a:ext cx="4066564" cy="3637161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각 영화 별로</a:t>
            </a:r>
            <a:endParaRPr lang="en-US" altLang="ko-KR" sz="2800" b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주연 배우 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3</a:t>
            </a: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인의 위키백과의 페이지 조회수 수집 및 합산 </a:t>
            </a: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64257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b="1" err="1">
                <a:solidFill>
                  <a:srgbClr val="3452F0"/>
                </a:solidFill>
                <a:ea typeface="Pretendard ExtraBold"/>
                <a:cs typeface="Calibri"/>
              </a:rPr>
              <a:t>Page</a:t>
            </a:r>
            <a:r>
              <a:rPr lang="ko-KR" altLang="en-US" sz="5200" b="1">
                <a:solidFill>
                  <a:srgbClr val="3452F0"/>
                </a:solidFill>
                <a:ea typeface="Pretendard ExtraBold"/>
                <a:cs typeface="Calibri"/>
              </a:rPr>
              <a:t> </a:t>
            </a:r>
            <a:r>
              <a:rPr lang="ko-KR" altLang="en-US" sz="5200" b="1" err="1">
                <a:solidFill>
                  <a:srgbClr val="3452F0"/>
                </a:solidFill>
                <a:ea typeface="Pretendard ExtraBold"/>
                <a:cs typeface="Calibri"/>
              </a:rPr>
              <a:t>view</a:t>
            </a:r>
            <a:r>
              <a:rPr lang="ko-KR" altLang="en-US" sz="5200">
                <a:ea typeface="Pretendard ExtraBold"/>
                <a:cs typeface="Calibri"/>
              </a:rPr>
              <a:t> 데이터 수집 </a:t>
            </a:r>
            <a:endParaRPr lang="ko-KR" altLang="en-US" sz="5200" b="0" i="0" u="none" strike="noStrike"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2" name="그림 1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0F33F2B6-434D-9B97-8C2A-683B712A8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693" y="2979012"/>
            <a:ext cx="12661356" cy="5686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03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0300" y="4254500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4165600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4254500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E6E765D3-57E8-91FD-EF76-62ED9345CF09}"/>
              </a:ext>
            </a:extLst>
          </p:cNvPr>
          <p:cNvSpPr txBox="1"/>
          <p:nvPr/>
        </p:nvSpPr>
        <p:spPr>
          <a:xfrm>
            <a:off x="1016000" y="1435100"/>
            <a:ext cx="389393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>
                <a:solidFill>
                  <a:srgbClr val="3452F0"/>
                </a:solidFill>
                <a:ea typeface="Pretendard ExtraBold"/>
              </a:rPr>
              <a:t>데이터 </a:t>
            </a:r>
            <a:r>
              <a:rPr lang="ko-KR" altLang="en-US" sz="5200" b="0" i="0" u="none" strike="noStrike">
                <a:ea typeface="Pretendard ExtraBold"/>
              </a:rPr>
              <a:t>예시</a:t>
            </a:r>
            <a:endParaRPr lang="ko-KR" sz="5200" b="0" i="0" u="none" strike="noStrike">
              <a:ea typeface="Pretendard Extra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CFA7E0F-A5BF-46C8-8F11-AAA9FCEB63D4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5" name="그림 4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003EBCA0-16F6-3352-5861-E0B88F7F3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18" y="2550795"/>
            <a:ext cx="15020925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4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err="1">
                <a:ea typeface="Pretendard ExtraBold"/>
              </a:rPr>
              <a:t>결측치</a:t>
            </a:r>
            <a:r>
              <a:rPr lang="ko-KR" altLang="en-US" sz="5200">
                <a:ea typeface="Pretendard ExtraBold"/>
              </a:rPr>
              <a:t> 처리</a:t>
            </a:r>
            <a:r>
              <a:rPr lang="ko-KR" altLang="en-US" sz="5200">
                <a:solidFill>
                  <a:srgbClr val="595959"/>
                </a:solidFill>
                <a:ea typeface="Pretendard ExtraBold"/>
              </a:rPr>
              <a:t> </a:t>
            </a:r>
            <a:endParaRPr lang="ko-KR" altLang="en-US" sz="5200" b="0" i="0" u="none" strike="noStrike">
              <a:solidFill>
                <a:srgbClr val="3452F0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9600" y="7416800"/>
            <a:ext cx="1600200" cy="1600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3429000"/>
            <a:ext cx="14192060" cy="46953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3200" b="1">
                <a:latin typeface="Pretendard Regular"/>
                <a:ea typeface="Pretendard Regular"/>
              </a:rPr>
              <a:t> 배우 </a:t>
            </a:r>
            <a:r>
              <a:rPr lang="ko-KR" altLang="en-US" sz="3200" b="1" err="1">
                <a:latin typeface="Pretendard Regular"/>
                <a:ea typeface="Pretendard Regular"/>
              </a:rPr>
              <a:t>언급수</a:t>
            </a:r>
            <a:r>
              <a:rPr lang="ko-KR" altLang="en-US" sz="3200" b="1">
                <a:latin typeface="Pretendard Regular"/>
                <a:ea typeface="Pretendard Regular"/>
              </a:rPr>
              <a:t>, 감독 평점 , 평론가 평점 , SNS </a:t>
            </a:r>
            <a:r>
              <a:rPr lang="ko-KR" altLang="en-US" sz="3200" b="1" err="1">
                <a:latin typeface="Pretendard Regular"/>
                <a:ea typeface="Pretendard Regular"/>
              </a:rPr>
              <a:t>언급량</a:t>
            </a:r>
            <a:r>
              <a:rPr lang="ko-KR" altLang="en-US" sz="3200" b="1">
                <a:latin typeface="Pretendard Regular"/>
                <a:ea typeface="Pretendard Regular"/>
              </a:rPr>
              <a:t>, 예고편</a:t>
            </a:r>
            <a:endParaRPr lang="en-US" altLang="ko-KR" sz="3200" b="1"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r>
              <a:rPr lang="ko-KR" altLang="en-US" sz="3200" b="1">
                <a:latin typeface="Pretendard Regular"/>
                <a:ea typeface="Pretendard Regular"/>
              </a:rPr>
              <a:t>  </a:t>
            </a:r>
            <a:endParaRPr lang="ko-KR" altLang="en-US" sz="3200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           배우 그 당시에는 유명하지 않았음을 의미</a:t>
            </a:r>
            <a:endParaRPr kumimoji="0" lang="en-US" altLang="ko-KR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/>
              <a:ea typeface="Pretendard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>
                <a:solidFill>
                  <a:prstClr val="black"/>
                </a:solidFill>
                <a:latin typeface="Pretendard Regular"/>
                <a:ea typeface="Pretendard Regular"/>
              </a:rPr>
              <a:t>          </a:t>
            </a:r>
          </a:p>
          <a:p>
            <a:pPr marL="0" marR="0" lvl="0" indent="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>
                <a:solidFill>
                  <a:prstClr val="black"/>
                </a:solidFill>
                <a:latin typeface="Pretendard Regular"/>
                <a:ea typeface="Pretendard Regular"/>
              </a:rPr>
              <a:t>            0</a:t>
            </a:r>
            <a:r>
              <a:rPr lang="ko-KR" altLang="en-US" sz="3200" b="1" err="1">
                <a:solidFill>
                  <a:prstClr val="black"/>
                </a:solidFill>
                <a:latin typeface="Pretendard Regular"/>
                <a:ea typeface="Pretendard Regular"/>
              </a:rPr>
              <a:t>으로</a:t>
            </a:r>
            <a:r>
              <a:rPr lang="ko-KR" altLang="en-US" sz="3200" b="1">
                <a:solidFill>
                  <a:prstClr val="black"/>
                </a:solidFill>
                <a:latin typeface="Pretendard Regular"/>
                <a:ea typeface="Pretendard Regular"/>
              </a:rPr>
              <a:t> 처리</a:t>
            </a:r>
            <a:endParaRPr lang="ko-KR">
              <a:ea typeface="맑은 고딕"/>
              <a:cs typeface="Calibri"/>
            </a:endParaRPr>
          </a:p>
          <a:p>
            <a:pPr>
              <a:lnSpc>
                <a:spcPct val="125329"/>
              </a:lnSpc>
            </a:pPr>
            <a:endParaRPr lang="ko-KR" altLang="en-US" sz="3200" b="1">
              <a:solidFill>
                <a:srgbClr val="00B050"/>
              </a:solidFill>
              <a:ea typeface="+mn-lt"/>
              <a:cs typeface="+mn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88AF9F94-0A3E-2387-855D-D27CAF814E86}"/>
              </a:ext>
            </a:extLst>
          </p:cNvPr>
          <p:cNvSpPr/>
          <p:nvPr/>
        </p:nvSpPr>
        <p:spPr>
          <a:xfrm>
            <a:off x="1262530" y="5301839"/>
            <a:ext cx="673847" cy="448235"/>
          </a:xfrm>
          <a:prstGeom prst="rightArrow">
            <a:avLst/>
          </a:prstGeom>
          <a:solidFill>
            <a:srgbClr val="5C5C5D"/>
          </a:solidFill>
          <a:ln>
            <a:solidFill>
              <a:srgbClr val="5C5C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8F4C1D92-6D6D-F4AD-8EBA-6D02849876C1}"/>
              </a:ext>
            </a:extLst>
          </p:cNvPr>
          <p:cNvSpPr/>
          <p:nvPr/>
        </p:nvSpPr>
        <p:spPr>
          <a:xfrm>
            <a:off x="1262530" y="6488984"/>
            <a:ext cx="673847" cy="448235"/>
          </a:xfrm>
          <a:prstGeom prst="rightArrow">
            <a:avLst/>
          </a:prstGeom>
          <a:solidFill>
            <a:srgbClr val="5C5C5D"/>
          </a:solidFill>
          <a:ln>
            <a:solidFill>
              <a:srgbClr val="5C5C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426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9600" y="7416800"/>
            <a:ext cx="1600200" cy="1600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38200" y="7315356"/>
            <a:ext cx="4235824" cy="2862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indent="-4572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2800" b="1">
                <a:latin typeface="Pretendard Regular"/>
                <a:ea typeface="Pretendard Regular"/>
                <a:cs typeface="+mn-lt"/>
              </a:rPr>
              <a:t>정수 인코딩 적용 </a:t>
            </a:r>
            <a:r>
              <a:rPr lang="ko-KR" altLang="en-US" sz="2800" b="1">
                <a:solidFill>
                  <a:srgbClr val="00B050"/>
                </a:solidFill>
                <a:latin typeface="Pretendard Regular"/>
                <a:ea typeface="Pretendard Regular"/>
                <a:cs typeface="+mn-lt"/>
              </a:rPr>
              <a:t> </a:t>
            </a:r>
            <a:endParaRPr lang="ko-KR" sz="2800"/>
          </a:p>
          <a:p>
            <a:pPr>
              <a:lnSpc>
                <a:spcPct val="125329"/>
              </a:lnSpc>
            </a:pPr>
            <a:endParaRPr lang="ko-KR" altLang="en-US" sz="3200" b="1">
              <a:solidFill>
                <a:srgbClr val="00B050"/>
              </a:solidFill>
              <a:latin typeface="Pretendard Regular"/>
              <a:ea typeface="Pretendard Regular"/>
              <a:cs typeface="+mn-lt"/>
            </a:endParaRPr>
          </a:p>
          <a:p>
            <a:pPr>
              <a:lnSpc>
                <a:spcPct val="125329"/>
              </a:lnSpc>
            </a:pPr>
            <a:endParaRPr lang="ko-KR" altLang="en-US" sz="3200" b="1">
              <a:solidFill>
                <a:srgbClr val="00B050"/>
              </a:solidFill>
              <a:latin typeface="Pretendard Regular"/>
              <a:ea typeface="Pretendard Regular"/>
              <a:cs typeface="+mn-lt"/>
            </a:endParaRPr>
          </a:p>
          <a:p>
            <a:pPr>
              <a:lnSpc>
                <a:spcPct val="125329"/>
              </a:lnSpc>
            </a:pPr>
            <a:endParaRPr lang="ko-KR" altLang="en-US" sz="3200" b="1">
              <a:solidFill>
                <a:srgbClr val="00B050"/>
              </a:solidFill>
              <a:ea typeface="+mn-lt"/>
              <a:cs typeface="+mn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5BD8DD3-0636-174C-945E-73CE82A5A73E}"/>
              </a:ext>
            </a:extLst>
          </p:cNvPr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b="0" i="0" u="none" strike="noStrike">
                <a:solidFill>
                  <a:srgbClr val="3452F0"/>
                </a:solidFill>
                <a:ea typeface="Pretendard ExtraBold"/>
              </a:rPr>
              <a:t>데이터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  <a:cs typeface="Calibri"/>
              </a:rPr>
              <a:t> </a:t>
            </a:r>
            <a:r>
              <a:rPr lang="ko-KR" sz="5200">
                <a:solidFill>
                  <a:srgbClr val="000000"/>
                </a:solidFill>
                <a:ea typeface="Pretendard ExtraBold"/>
                <a:cs typeface="Calibri"/>
              </a:rPr>
              <a:t> </a:t>
            </a:r>
            <a:r>
              <a:rPr lang="ko-KR" altLang="en-US" sz="5200" err="1">
                <a:solidFill>
                  <a:srgbClr val="000000"/>
                </a:solidFill>
                <a:ea typeface="Pretendard ExtraBold"/>
                <a:cs typeface="Calibri"/>
              </a:rPr>
              <a:t>전처리</a:t>
            </a:r>
            <a:endParaRPr lang="ko-KR">
              <a:solidFill>
                <a:srgbClr val="000000"/>
              </a:solidFill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A2F84F63-D519-6719-8F23-707E4D25EAF9}"/>
              </a:ext>
            </a:extLst>
          </p:cNvPr>
          <p:cNvSpPr txBox="1"/>
          <p:nvPr/>
        </p:nvSpPr>
        <p:spPr>
          <a:xfrm>
            <a:off x="1028700" y="3178678"/>
            <a:ext cx="7835900" cy="6821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3200">
                <a:ea typeface="Pretendard Bold"/>
              </a:rPr>
              <a:t>예고편 조회수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DE411-BFBF-DA92-1B51-C9B088E1613C}"/>
              </a:ext>
            </a:extLst>
          </p:cNvPr>
          <p:cNvSpPr txBox="1"/>
          <p:nvPr/>
        </p:nvSpPr>
        <p:spPr>
          <a:xfrm>
            <a:off x="788069" y="4121926"/>
            <a:ext cx="17177201" cy="165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Calibri"/>
              </a:rPr>
              <a:t>과거의 예고편 조회수는 시간이 지남에 따라 최근 예고편 조회수보다 높음 </a:t>
            </a:r>
            <a:endParaRPr lang="en-US" altLang="ko-KR" sz="2800" b="1">
              <a:solidFill>
                <a:prstClr val="black"/>
              </a:solidFill>
              <a:latin typeface="Pretendard Regular"/>
              <a:ea typeface="Pretendard Regular"/>
              <a:cs typeface="Calibri"/>
            </a:endParaRPr>
          </a:p>
          <a:p>
            <a:pPr marR="0" lvl="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Calibri"/>
              </a:rPr>
              <a:t>     </a:t>
            </a:r>
          </a:p>
          <a:p>
            <a:pPr marR="0" lvl="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>
                <a:solidFill>
                  <a:prstClr val="black"/>
                </a:solidFill>
                <a:latin typeface="Pretendard Regular"/>
                <a:ea typeface="Pretendard Regular"/>
                <a:cs typeface="Calibri"/>
              </a:rPr>
              <a:t>           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시기별 </a:t>
            </a: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(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Calibri"/>
              </a:rPr>
              <a:t>각 연도에 따른 상</a:t>
            </a: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Calibri"/>
              </a:rPr>
              <a:t>/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Calibri"/>
              </a:rPr>
              <a:t>하반기</a:t>
            </a: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Calibri"/>
              </a:rPr>
              <a:t>)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Calibri"/>
              </a:rPr>
              <a:t> 예고편 조회수의 합을 구하여 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3452F0"/>
                </a:solidFill>
                <a:effectLst/>
                <a:uLnTx/>
                <a:uFillTx/>
                <a:latin typeface="Pretendard Regular"/>
                <a:ea typeface="Pretendard Regular"/>
                <a:cs typeface="Calibri"/>
              </a:rPr>
              <a:t>최근 예고편  조회수의 합과 비교 및 보정 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srgbClr val="3452F0"/>
              </a:solidFill>
              <a:effectLst/>
              <a:uLnTx/>
              <a:uFillTx/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1314E212-7E22-5C5F-FD78-B34C7FE2CD26}"/>
              </a:ext>
            </a:extLst>
          </p:cNvPr>
          <p:cNvSpPr txBox="1"/>
          <p:nvPr/>
        </p:nvSpPr>
        <p:spPr>
          <a:xfrm>
            <a:off x="1016000" y="6475183"/>
            <a:ext cx="3448050" cy="6821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3200">
                <a:ea typeface="Pretendard Bold"/>
              </a:rPr>
              <a:t>상영등급</a:t>
            </a:r>
            <a:r>
              <a:rPr lang="en-US" altLang="ko-KR" sz="3200">
                <a:ea typeface="Pretendard Bold"/>
              </a:rPr>
              <a:t>, </a:t>
            </a:r>
            <a:r>
              <a:rPr lang="ko-KR" altLang="en-US" sz="3200">
                <a:ea typeface="Pretendard Bold"/>
              </a:rPr>
              <a:t>장르</a:t>
            </a: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575B95BD-A875-7468-FEC8-253A86474F07}"/>
              </a:ext>
            </a:extLst>
          </p:cNvPr>
          <p:cNvSpPr/>
          <p:nvPr/>
        </p:nvSpPr>
        <p:spPr>
          <a:xfrm>
            <a:off x="1028700" y="5289298"/>
            <a:ext cx="673847" cy="448235"/>
          </a:xfrm>
          <a:prstGeom prst="rightArrow">
            <a:avLst/>
          </a:prstGeom>
          <a:solidFill>
            <a:srgbClr val="5C5C5D"/>
          </a:solidFill>
          <a:ln>
            <a:solidFill>
              <a:srgbClr val="5C5C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6476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5BD8DD3-0636-174C-945E-73CE82A5A73E}"/>
              </a:ext>
            </a:extLst>
          </p:cNvPr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b="0" i="0" u="none" strike="noStrike">
                <a:solidFill>
                  <a:srgbClr val="3452F0"/>
                </a:solidFill>
                <a:ea typeface="Pretendard ExtraBold"/>
              </a:rPr>
              <a:t>데이터 </a:t>
            </a:r>
            <a:r>
              <a:rPr lang="ko-KR" altLang="en-US" sz="5200" err="1">
                <a:solidFill>
                  <a:srgbClr val="000000"/>
                </a:solidFill>
                <a:ea typeface="Pretendard ExtraBold"/>
                <a:cs typeface="Calibri"/>
              </a:rPr>
              <a:t>전처리</a:t>
            </a:r>
            <a:endParaRPr lang="ko-KR">
              <a:solidFill>
                <a:srgbClr val="000000"/>
              </a:solidFill>
            </a:endParaRPr>
          </a:p>
        </p:txBody>
      </p:sp>
      <p:pic>
        <p:nvPicPr>
          <p:cNvPr id="4" name="그림 3" descr="텍스트, 번호, 스크린샷, 평행이(가) 표시된 사진&#10;&#10;자동 생성된 설명">
            <a:extLst>
              <a:ext uri="{FF2B5EF4-FFF2-40B4-BE49-F238E27FC236}">
                <a16:creationId xmlns:a16="http://schemas.microsoft.com/office/drawing/2014/main" id="{91F0B60E-9449-4BB1-210B-4A1DFBDF5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832" y="3155496"/>
            <a:ext cx="13022037" cy="62293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BD775-5324-4672-6F0D-2EFF7A25C39A}"/>
              </a:ext>
            </a:extLst>
          </p:cNvPr>
          <p:cNvSpPr/>
          <p:nvPr/>
        </p:nvSpPr>
        <p:spPr>
          <a:xfrm>
            <a:off x="14150927" y="3287589"/>
            <a:ext cx="1436914" cy="408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1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0300" y="4254500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E6E765D3-57E8-91FD-EF76-62ED9345CF09}"/>
              </a:ext>
            </a:extLst>
          </p:cNvPr>
          <p:cNvSpPr txBox="1"/>
          <p:nvPr/>
        </p:nvSpPr>
        <p:spPr>
          <a:xfrm>
            <a:off x="1032328" y="1625600"/>
            <a:ext cx="6032973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b="0" i="0" u="none" strike="noStrike">
                <a:solidFill>
                  <a:srgbClr val="3452F0"/>
                </a:solidFill>
                <a:ea typeface="Pretendard ExtraBold"/>
              </a:rPr>
              <a:t>데이터 </a:t>
            </a:r>
            <a:r>
              <a:rPr lang="ko-KR" altLang="en-US" sz="5200">
                <a:ea typeface="Pretendard ExtraBold"/>
              </a:rPr>
              <a:t>주요 특성 파악</a:t>
            </a:r>
            <a:endParaRPr lang="ko-KR" sz="5200" b="0" i="0" u="none" strike="noStrike">
              <a:ea typeface="Pretendard Extra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CFA7E0F-A5BF-46C8-8F11-AAA9FCEB63D4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2" name="그림 1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AA0EE117-EF07-EC50-3BF0-687CFC3DE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82" y="2994025"/>
            <a:ext cx="11582400" cy="5667375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5DDC88D7-C6AC-8D8F-752F-E5916D188BA6}"/>
              </a:ext>
            </a:extLst>
          </p:cNvPr>
          <p:cNvSpPr txBox="1"/>
          <p:nvPr/>
        </p:nvSpPr>
        <p:spPr>
          <a:xfrm>
            <a:off x="12082182" y="3691104"/>
            <a:ext cx="5934635" cy="53626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5329"/>
              </a:lnSpc>
            </a:pPr>
            <a:r>
              <a:rPr lang="ko-KR" altLang="en-US" sz="3100" b="1">
                <a:solidFill>
                  <a:srgbClr val="5C5C5D"/>
                </a:solidFill>
                <a:latin typeface="Pretendard Regular"/>
                <a:ea typeface="Pretendard Regular"/>
              </a:rPr>
              <a:t>2020-2022년(코로나 유행 시기)을 </a:t>
            </a:r>
            <a:endParaRPr lang="en-US" altLang="ko-KR" sz="3100" b="1">
              <a:solidFill>
                <a:srgbClr val="5C5C5D"/>
              </a:solidFill>
              <a:latin typeface="Pretendard Regular"/>
              <a:ea typeface="Pretendard Regular"/>
            </a:endParaRPr>
          </a:p>
          <a:p>
            <a:pPr algn="ctr">
              <a:lnSpc>
                <a:spcPct val="125329"/>
              </a:lnSpc>
            </a:pPr>
            <a:r>
              <a:rPr lang="ko-KR" altLang="en-US" sz="3100" b="1">
                <a:solidFill>
                  <a:srgbClr val="5C5C5D"/>
                </a:solidFill>
                <a:latin typeface="Pretendard Regular"/>
                <a:ea typeface="Pretendard Regular"/>
              </a:rPr>
              <a:t>기준으로 월별 관객수 추이에 </a:t>
            </a:r>
            <a:endParaRPr lang="en-US" altLang="ko-KR" sz="3100" b="1">
              <a:solidFill>
                <a:srgbClr val="5C5C5D"/>
              </a:solidFill>
              <a:latin typeface="Pretendard Regular"/>
              <a:ea typeface="Pretendard Regular"/>
            </a:endParaRPr>
          </a:p>
          <a:p>
            <a:pPr algn="ctr">
              <a:lnSpc>
                <a:spcPct val="125329"/>
              </a:lnSpc>
            </a:pPr>
            <a:r>
              <a:rPr lang="ko-KR" altLang="en-US" sz="3100" b="1">
                <a:solidFill>
                  <a:srgbClr val="5C5C5D"/>
                </a:solidFill>
                <a:latin typeface="Pretendard Regular"/>
                <a:ea typeface="Pretendard Regular"/>
              </a:rPr>
              <a:t>변동이 있음</a:t>
            </a:r>
          </a:p>
          <a:p>
            <a:pPr>
              <a:lnSpc>
                <a:spcPct val="125329"/>
              </a:lnSpc>
            </a:pPr>
            <a:endParaRPr lang="ko-KR" altLang="en-US" sz="3200" b="1">
              <a:solidFill>
                <a:srgbClr val="00B050"/>
              </a:solidFill>
              <a:ea typeface="+mn-lt"/>
              <a:cs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4D92A0-1A07-B05F-F923-7718C980D1CB}"/>
              </a:ext>
            </a:extLst>
          </p:cNvPr>
          <p:cNvSpPr/>
          <p:nvPr/>
        </p:nvSpPr>
        <p:spPr>
          <a:xfrm>
            <a:off x="6281963" y="4826000"/>
            <a:ext cx="3156858" cy="32112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82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발표 목차</a:t>
            </a:r>
            <a:endParaRPr lang="ko-KR" sz="5200" b="0" i="0" u="none" strike="noStrike">
              <a:ea typeface="Pretendard ExtraBold"/>
              <a:cs typeface="Calibri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3060700"/>
            <a:ext cx="4749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1400" y="3340100"/>
            <a:ext cx="182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1400" y="39751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sz="2800">
                <a:solidFill>
                  <a:srgbClr val="595959"/>
                </a:solidFill>
                <a:ea typeface="Pretendard Bold"/>
              </a:rPr>
              <a:t>팀 소개</a:t>
            </a:r>
            <a:endParaRPr lang="ko-KR" sz="2800" b="0" i="0" u="none" strike="noStrike">
              <a:solidFill>
                <a:srgbClr val="595959"/>
              </a:solidFill>
              <a:ea typeface="Pretendard Bold"/>
              <a:cs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Page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1400" y="4611594"/>
            <a:ext cx="4597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altLang="ko-KR" sz="2300">
                <a:solidFill>
                  <a:srgbClr val="595959"/>
                </a:solidFill>
                <a:ea typeface="Pretendard Regular"/>
                <a:cs typeface="Calibri"/>
              </a:rPr>
              <a:t>- 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  <a:cs typeface="Calibri"/>
              </a:rPr>
              <a:t>팀</a:t>
            </a:r>
            <a:r>
              <a:rPr lang="en-US" altLang="ko-KR" sz="2300">
                <a:solidFill>
                  <a:srgbClr val="595959"/>
                </a:solidFill>
                <a:ea typeface="Pretendard Regular"/>
                <a:cs typeface="Calibri"/>
              </a:rPr>
              <a:t> 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  <a:cs typeface="Calibri"/>
              </a:rPr>
              <a:t>소개</a:t>
            </a:r>
            <a:endParaRPr lang="en-US" altLang="ko-KR" sz="2300">
              <a:solidFill>
                <a:srgbClr val="595959"/>
              </a:solidFill>
              <a:ea typeface="Pretendard Regular"/>
              <a:cs typeface="Calibri"/>
            </a:endParaRPr>
          </a:p>
          <a:p>
            <a:pPr>
              <a:lnSpc>
                <a:spcPct val="125329"/>
              </a:lnSpc>
            </a:pPr>
            <a:r>
              <a:rPr lang="en-US" altLang="ko-KR" sz="2300">
                <a:solidFill>
                  <a:srgbClr val="595959"/>
                </a:solidFill>
                <a:ea typeface="Pretendard Regular"/>
                <a:cs typeface="Calibri"/>
              </a:rPr>
              <a:t>- 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  <a:cs typeface="Calibri"/>
              </a:rPr>
              <a:t>팀원</a:t>
            </a:r>
            <a:r>
              <a:rPr lang="en-US" altLang="ko-KR" sz="2300">
                <a:solidFill>
                  <a:srgbClr val="595959"/>
                </a:solidFill>
                <a:ea typeface="Pretendard Regular"/>
                <a:cs typeface="Calibri"/>
              </a:rPr>
              <a:t> 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  <a:cs typeface="Calibri"/>
              </a:rPr>
              <a:t>소개</a:t>
            </a:r>
            <a:endParaRPr lang="en-US" altLang="ko-KR" sz="2300">
              <a:solidFill>
                <a:srgbClr val="595959"/>
              </a:solidFill>
              <a:ea typeface="Pretendard Regular"/>
              <a:cs typeface="Calibri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3060700"/>
            <a:ext cx="47498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34900" y="33401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87878"/>
                </a:solidFill>
                <a:latin typeface="Pretendard Regula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4900" y="39751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solidFill>
                  <a:srgbClr val="595959"/>
                </a:solidFill>
                <a:ea typeface="Pretendard Bold"/>
              </a:rPr>
              <a:t>데이터 수집</a:t>
            </a:r>
            <a:endParaRPr lang="ko-KR" sz="2800" b="0" i="0" u="none" strike="noStrike">
              <a:solidFill>
                <a:srgbClr val="595959"/>
              </a:solidFill>
              <a:ea typeface="Pretendard Bold"/>
              <a:cs typeface="Calibr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534900" y="4894292"/>
            <a:ext cx="4597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300">
                <a:solidFill>
                  <a:srgbClr val="595959"/>
                </a:solidFill>
                <a:latin typeface="Pretendard Regular"/>
                <a:ea typeface="Pretendard Regular"/>
              </a:rPr>
              <a:t>- 데이터 선정</a:t>
            </a:r>
          </a:p>
          <a:p>
            <a:pPr>
              <a:lnSpc>
                <a:spcPct val="125329"/>
              </a:lnSpc>
            </a:pPr>
            <a:r>
              <a:rPr lang="ko-KR" altLang="en-US" sz="2300">
                <a:solidFill>
                  <a:srgbClr val="595959"/>
                </a:solidFill>
                <a:latin typeface="Pretendard Regular"/>
                <a:ea typeface="Pretendard Regular"/>
              </a:rPr>
              <a:t>- 변수 설정</a:t>
            </a:r>
          </a:p>
          <a:p>
            <a:pPr>
              <a:lnSpc>
                <a:spcPct val="125329"/>
              </a:lnSpc>
            </a:pPr>
            <a:r>
              <a:rPr lang="ko-KR" altLang="en-US" sz="2300">
                <a:solidFill>
                  <a:srgbClr val="595959"/>
                </a:solidFill>
                <a:latin typeface="Pretendard Regular"/>
                <a:ea typeface="Pretendard Regular"/>
              </a:rPr>
              <a:t>- 데이터 출처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3060700"/>
            <a:ext cx="4749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94500" y="33401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94500" y="39751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sz="2800">
                <a:solidFill>
                  <a:srgbClr val="595959"/>
                </a:solidFill>
                <a:ea typeface="Pretendard Bold"/>
              </a:rPr>
              <a:t>프로젝트 </a:t>
            </a:r>
            <a:r>
              <a:rPr lang="ko-KR" altLang="en-US" sz="2800">
                <a:solidFill>
                  <a:srgbClr val="595959"/>
                </a:solidFill>
                <a:ea typeface="Pretendard Bold"/>
              </a:rPr>
              <a:t>주제</a:t>
            </a:r>
            <a:endParaRPr lang="ko-KR" sz="2800" b="0" i="0" u="none" strike="noStrike">
              <a:solidFill>
                <a:srgbClr val="595959"/>
              </a:solidFill>
              <a:ea typeface="Pretendard Bold"/>
              <a:cs typeface="Calib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94500" y="4635500"/>
            <a:ext cx="4597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altLang="ko-KR" sz="2300">
                <a:solidFill>
                  <a:srgbClr val="595959"/>
                </a:solidFill>
                <a:ea typeface="Pretendard Regular"/>
              </a:rPr>
              <a:t>- 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</a:rPr>
              <a:t>주제</a:t>
            </a:r>
            <a:r>
              <a:rPr lang="en-US" altLang="ko-KR" sz="2300">
                <a:solidFill>
                  <a:srgbClr val="595959"/>
                </a:solidFill>
                <a:ea typeface="Pretendard Regular"/>
              </a:rPr>
              <a:t> 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</a:rPr>
              <a:t>선정</a:t>
            </a:r>
            <a:r>
              <a:rPr lang="en-US" altLang="ko-KR" sz="2300">
                <a:solidFill>
                  <a:srgbClr val="595959"/>
                </a:solidFill>
                <a:ea typeface="Pretendard Regular"/>
              </a:rPr>
              <a:t> 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</a:rPr>
              <a:t>동기</a:t>
            </a:r>
            <a:endParaRPr lang="en-US" altLang="ko-KR" sz="2300">
              <a:solidFill>
                <a:srgbClr val="595959"/>
              </a:solidFill>
              <a:ea typeface="Pretendard Regular"/>
              <a:cs typeface="Calibri"/>
            </a:endParaRPr>
          </a:p>
          <a:p>
            <a:pPr>
              <a:lnSpc>
                <a:spcPct val="125329"/>
              </a:lnSpc>
            </a:pPr>
            <a:r>
              <a:rPr lang="en-US" altLang="ko-KR" sz="2300">
                <a:solidFill>
                  <a:srgbClr val="595959"/>
                </a:solidFill>
                <a:ea typeface="Pretendard Regular"/>
                <a:cs typeface="Calibri"/>
              </a:rPr>
              <a:t>- 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  <a:cs typeface="Calibri"/>
              </a:rPr>
              <a:t>프로젝트</a:t>
            </a:r>
            <a:r>
              <a:rPr lang="en-US" altLang="ko-KR" sz="2300">
                <a:solidFill>
                  <a:srgbClr val="595959"/>
                </a:solidFill>
                <a:ea typeface="Pretendard Regular"/>
                <a:cs typeface="Calibri"/>
              </a:rPr>
              <a:t> 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  <a:cs typeface="Calibri"/>
              </a:rPr>
              <a:t>내용</a:t>
            </a:r>
            <a:endParaRPr lang="en-US" altLang="ko-KR" sz="2300">
              <a:solidFill>
                <a:srgbClr val="595959"/>
              </a:solidFill>
              <a:ea typeface="Pretendard Regular"/>
              <a:cs typeface="Calibri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6197600"/>
            <a:ext cx="47498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41400" y="64770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1400" y="70993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sz="2800">
                <a:solidFill>
                  <a:srgbClr val="595959"/>
                </a:solidFill>
                <a:latin typeface="Calibri"/>
                <a:ea typeface="Pretendard Bold"/>
                <a:cs typeface="Calibri"/>
              </a:rPr>
              <a:t>분석 </a:t>
            </a:r>
            <a:r>
              <a:rPr lang="ko-KR" altLang="en-US" sz="2800">
                <a:solidFill>
                  <a:srgbClr val="595959"/>
                </a:solidFill>
                <a:latin typeface="Calibri"/>
                <a:ea typeface="Pretendard Bold"/>
                <a:cs typeface="Calibri"/>
              </a:rPr>
              <a:t>모델</a:t>
            </a:r>
            <a:endParaRPr lang="ko-KR" sz="2800" b="0" i="0" u="none" strike="noStrike">
              <a:solidFill>
                <a:srgbClr val="595959"/>
              </a:solidFill>
              <a:latin typeface="Calibri"/>
              <a:ea typeface="Pretendard Bold"/>
              <a:cs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41400" y="7759700"/>
            <a:ext cx="4597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altLang="ko-KR" sz="2300">
                <a:solidFill>
                  <a:srgbClr val="595959"/>
                </a:solidFill>
                <a:ea typeface="Pretendard Regular"/>
                <a:cs typeface="Calibri"/>
              </a:rPr>
              <a:t>-</a:t>
            </a:r>
            <a:r>
              <a:rPr lang="ko-KR" altLang="en-US" sz="2300">
                <a:solidFill>
                  <a:srgbClr val="595959"/>
                </a:solidFill>
                <a:ea typeface="Pretendard Regular"/>
                <a:cs typeface="Calibri"/>
              </a:rPr>
              <a:t>  분석 모델 설명</a:t>
            </a:r>
            <a:endParaRPr lang="en-US" altLang="ko-KR" sz="2300">
              <a:solidFill>
                <a:srgbClr val="595959"/>
              </a:solidFill>
              <a:ea typeface="Pretendard Regular"/>
              <a:cs typeface="Calibri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6197600"/>
            <a:ext cx="47498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534900" y="64770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87878"/>
                </a:solidFill>
                <a:latin typeface="Pretendard Regular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34900" y="70993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altLang="ko-KR" sz="2800" err="1">
                <a:solidFill>
                  <a:srgbClr val="595959"/>
                </a:solidFill>
                <a:ea typeface="Pretendard Bold"/>
                <a:cs typeface="Calibri"/>
              </a:rPr>
              <a:t>프로젝트</a:t>
            </a:r>
            <a:r>
              <a:rPr lang="en-US" altLang="ko-KR" sz="2800">
                <a:solidFill>
                  <a:srgbClr val="595959"/>
                </a:solidFill>
                <a:ea typeface="Pretendard Bold"/>
                <a:cs typeface="Calibri"/>
              </a:rPr>
              <a:t> </a:t>
            </a:r>
            <a:r>
              <a:rPr lang="en-US" altLang="ko-KR" sz="2800" err="1">
                <a:solidFill>
                  <a:srgbClr val="595959"/>
                </a:solidFill>
                <a:ea typeface="Pretendard Bold"/>
                <a:cs typeface="Calibri"/>
              </a:rPr>
              <a:t>결과</a:t>
            </a:r>
            <a:endParaRPr lang="ko-KR" err="1"/>
          </a:p>
        </p:txBody>
      </p:sp>
      <p:sp>
        <p:nvSpPr>
          <p:cNvPr id="27" name="TextBox 27"/>
          <p:cNvSpPr txBox="1"/>
          <p:nvPr/>
        </p:nvSpPr>
        <p:spPr>
          <a:xfrm>
            <a:off x="12534900" y="7759700"/>
            <a:ext cx="4597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altLang="ko-KR" sz="2300">
                <a:solidFill>
                  <a:srgbClr val="595959"/>
                </a:solidFill>
                <a:ea typeface="Pretendard Regular"/>
              </a:rPr>
              <a:t>- 모델 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</a:rPr>
              <a:t>실행</a:t>
            </a:r>
            <a:r>
              <a:rPr lang="en-US" altLang="ko-KR" sz="2300">
                <a:solidFill>
                  <a:srgbClr val="595959"/>
                </a:solidFill>
                <a:ea typeface="Pretendard Regular"/>
              </a:rPr>
              <a:t> 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altLang="ko-KR" sz="2300">
                <a:solidFill>
                  <a:srgbClr val="595959"/>
                </a:solidFill>
                <a:ea typeface="Pretendard Regular"/>
              </a:rPr>
              <a:t> </a:t>
            </a:r>
            <a:r>
              <a:rPr lang="en-US" altLang="ko-KR" sz="2300" err="1">
                <a:solidFill>
                  <a:srgbClr val="595959"/>
                </a:solidFill>
                <a:ea typeface="Pretendard Regular"/>
              </a:rPr>
              <a:t>결과물</a:t>
            </a:r>
            <a:endParaRPr lang="ko-KR" altLang="en-US"/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6197600"/>
            <a:ext cx="47498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794500" y="64770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87878"/>
                </a:solidFill>
                <a:latin typeface="Pretendard Regular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94500" y="70993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solidFill>
                  <a:srgbClr val="595959"/>
                </a:solidFill>
                <a:ea typeface="Pretendard Bold"/>
                <a:cs typeface="Calibri"/>
              </a:rPr>
              <a:t>가설 </a:t>
            </a:r>
            <a:endParaRPr lang="ko-KR" altLang="en-US" sz="2800" b="0" i="0" u="none" strike="noStrike">
              <a:solidFill>
                <a:srgbClr val="595959"/>
              </a:solidFill>
              <a:ea typeface="Pretendard Bold"/>
              <a:cs typeface="Calibri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94500" y="7759700"/>
            <a:ext cx="4597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altLang="ko-KR" sz="2300">
                <a:solidFill>
                  <a:srgbClr val="595959"/>
                </a:solidFill>
                <a:latin typeface="Pretendard Regular"/>
                <a:ea typeface="Pretendard Regular"/>
              </a:rPr>
              <a:t>- </a:t>
            </a:r>
            <a:r>
              <a:rPr lang="en-US" altLang="ko-KR" sz="2300" err="1">
                <a:solidFill>
                  <a:srgbClr val="595959"/>
                </a:solidFill>
                <a:latin typeface="Pretendard Regular"/>
                <a:ea typeface="Pretendard Regular"/>
              </a:rPr>
              <a:t>가설</a:t>
            </a:r>
            <a:r>
              <a:rPr lang="en-US" altLang="ko-KR" sz="2300">
                <a:solidFill>
                  <a:srgbClr val="595959"/>
                </a:solidFill>
                <a:latin typeface="Pretendard Regular"/>
                <a:ea typeface="Pretendard Regular"/>
              </a:rPr>
              <a:t> </a:t>
            </a:r>
            <a:r>
              <a:rPr lang="en-US" altLang="ko-KR" sz="2300" err="1">
                <a:solidFill>
                  <a:srgbClr val="595959"/>
                </a:solidFill>
                <a:latin typeface="Pretendard Regular"/>
                <a:ea typeface="Pretendard Regular"/>
              </a:rPr>
              <a:t>설명</a:t>
            </a:r>
            <a:endParaRPr lang="en-US" altLang="ko-KR" sz="23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r>
              <a:rPr lang="en-US" altLang="ko-KR" sz="2300">
                <a:solidFill>
                  <a:srgbClr val="595959"/>
                </a:solidFill>
                <a:latin typeface="Pretendard Regular"/>
                <a:ea typeface="Pretendard Regular"/>
              </a:rPr>
              <a:t>- </a:t>
            </a:r>
            <a:r>
              <a:rPr lang="ko-KR" altLang="en-US" sz="2300">
                <a:solidFill>
                  <a:srgbClr val="595959"/>
                </a:solidFill>
                <a:latin typeface="Pretendard Regular"/>
                <a:ea typeface="Pretendard Regular"/>
              </a:rPr>
              <a:t>가설에 대한 모델링 결과</a:t>
            </a:r>
            <a:endParaRPr lang="en-US" altLang="ko-KR" sz="23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0300" y="4254500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66300" y="4254500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E6E765D3-57E8-91FD-EF76-62ED9345CF09}"/>
              </a:ext>
            </a:extLst>
          </p:cNvPr>
          <p:cNvSpPr txBox="1"/>
          <p:nvPr/>
        </p:nvSpPr>
        <p:spPr>
          <a:xfrm>
            <a:off x="1032328" y="1625600"/>
            <a:ext cx="6032973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b="0" i="0" u="none" strike="noStrike">
                <a:solidFill>
                  <a:srgbClr val="3452F0"/>
                </a:solidFill>
                <a:ea typeface="Pretendard ExtraBold"/>
              </a:rPr>
              <a:t>데이터 </a:t>
            </a:r>
            <a:r>
              <a:rPr lang="ko-KR" altLang="en-US" sz="5200">
                <a:ea typeface="Pretendard ExtraBold"/>
              </a:rPr>
              <a:t>주요 특성 파악</a:t>
            </a:r>
            <a:endParaRPr lang="ko-KR" sz="5200" b="0" i="0" u="none" strike="noStrike">
              <a:ea typeface="Pretendard Extra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CFA7E0F-A5BF-46C8-8F11-AAA9FCEB63D4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5" name="그림 4" descr="라인, 그래프, 도표, 번호이(가) 표시된 사진&#10;&#10;자동 생성된 설명">
            <a:extLst>
              <a:ext uri="{FF2B5EF4-FFF2-40B4-BE49-F238E27FC236}">
                <a16:creationId xmlns:a16="http://schemas.microsoft.com/office/drawing/2014/main" id="{FE81A33F-84A1-46EF-3E8E-F85B1F706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12" y="2569991"/>
            <a:ext cx="9352280" cy="6248568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90DE845B-2934-1C8D-1006-F70A7C3BACD8}"/>
              </a:ext>
            </a:extLst>
          </p:cNvPr>
          <p:cNvSpPr txBox="1"/>
          <p:nvPr/>
        </p:nvSpPr>
        <p:spPr>
          <a:xfrm>
            <a:off x="11559241" y="3012945"/>
            <a:ext cx="5934635" cy="53626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5329"/>
              </a:lnSpc>
            </a:pPr>
            <a:r>
              <a:rPr lang="ko-KR" altLang="en-US" sz="3100" b="1">
                <a:solidFill>
                  <a:srgbClr val="5C5C5D"/>
                </a:solidFill>
                <a:latin typeface="Pretendard Regular"/>
                <a:ea typeface="Pretendard Regular"/>
              </a:rPr>
              <a:t>월 별 관객수 추이</a:t>
            </a:r>
            <a:endParaRPr lang="en-US" altLang="ko-KR" sz="3100" b="1">
              <a:solidFill>
                <a:srgbClr val="5C5C5D"/>
              </a:solidFill>
              <a:latin typeface="Pretendard Regular"/>
              <a:ea typeface="Pretendard Regular"/>
            </a:endParaRPr>
          </a:p>
          <a:p>
            <a:pPr algn="ctr">
              <a:lnSpc>
                <a:spcPct val="125329"/>
              </a:lnSpc>
            </a:pPr>
            <a:endParaRPr lang="en-US" altLang="ko-KR" sz="3100" b="1">
              <a:solidFill>
                <a:srgbClr val="5C5C5D"/>
              </a:solidFill>
              <a:latin typeface="Pretendard Regular"/>
              <a:ea typeface="Pretendard Regular"/>
              <a:cs typeface="+mn-lt"/>
            </a:endParaRPr>
          </a:p>
          <a:p>
            <a:pPr algn="ctr">
              <a:lnSpc>
                <a:spcPct val="125329"/>
              </a:lnSpc>
            </a:pPr>
            <a:r>
              <a:rPr lang="en-US" altLang="ko-KR" sz="3100" b="1">
                <a:solidFill>
                  <a:srgbClr val="5C5C5D"/>
                </a:solidFill>
                <a:latin typeface="Pretendard Regular"/>
                <a:ea typeface="Pretendard Regular"/>
                <a:cs typeface="+mn-lt"/>
              </a:rPr>
              <a:t>3</a:t>
            </a:r>
            <a:r>
              <a:rPr lang="ko-KR" altLang="en-US" sz="3100" b="1">
                <a:solidFill>
                  <a:srgbClr val="5C5C5D"/>
                </a:solidFill>
                <a:latin typeface="Pretendard Regular"/>
                <a:ea typeface="Pretendard Regular"/>
                <a:cs typeface="+mn-lt"/>
              </a:rPr>
              <a:t>월에 가장 관객수가 적고</a:t>
            </a:r>
            <a:r>
              <a:rPr lang="en-US" altLang="ko-KR" sz="3100" b="1">
                <a:solidFill>
                  <a:srgbClr val="5C5C5D"/>
                </a:solidFill>
                <a:latin typeface="Pretendard Regular"/>
                <a:ea typeface="Pretendard Regular"/>
                <a:cs typeface="+mn-lt"/>
              </a:rPr>
              <a:t>, </a:t>
            </a:r>
          </a:p>
          <a:p>
            <a:pPr algn="ctr">
              <a:lnSpc>
                <a:spcPct val="125329"/>
              </a:lnSpc>
            </a:pPr>
            <a:r>
              <a:rPr lang="en-US" altLang="ko-KR" sz="3100" b="1">
                <a:solidFill>
                  <a:srgbClr val="5C5C5D"/>
                </a:solidFill>
                <a:latin typeface="Pretendard Regular"/>
                <a:ea typeface="Pretendard Regular"/>
                <a:cs typeface="+mn-lt"/>
              </a:rPr>
              <a:t>7</a:t>
            </a:r>
            <a:r>
              <a:rPr lang="ko-KR" altLang="en-US" sz="3100" b="1">
                <a:solidFill>
                  <a:srgbClr val="5C5C5D"/>
                </a:solidFill>
                <a:latin typeface="Pretendard Regular"/>
                <a:ea typeface="Pretendard Regular"/>
                <a:cs typeface="+mn-lt"/>
              </a:rPr>
              <a:t>월에 가장 많다는 것을 알 수 있다</a:t>
            </a:r>
            <a:r>
              <a:rPr lang="en-US" altLang="ko-KR" sz="3100" b="1">
                <a:solidFill>
                  <a:srgbClr val="5C5C5D"/>
                </a:solidFill>
                <a:latin typeface="Pretendard Regular"/>
                <a:ea typeface="Pretendard Regular"/>
                <a:cs typeface="+mn-lt"/>
              </a:rPr>
              <a:t>.</a:t>
            </a:r>
            <a:endParaRPr lang="ko-KR" altLang="en-US" sz="3200" b="1">
              <a:solidFill>
                <a:srgbClr val="00B050"/>
              </a:solidFill>
              <a:ea typeface="+mn-lt"/>
              <a:cs typeface="+mn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E641A3-3394-E6EA-1A53-50E7F82FBC0E}"/>
              </a:ext>
            </a:extLst>
          </p:cNvPr>
          <p:cNvSpPr/>
          <p:nvPr/>
        </p:nvSpPr>
        <p:spPr>
          <a:xfrm>
            <a:off x="5991679" y="3011714"/>
            <a:ext cx="1088571" cy="635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8B630A-A924-C9C3-EA6B-0FFB8E639D36}"/>
              </a:ext>
            </a:extLst>
          </p:cNvPr>
          <p:cNvSpPr/>
          <p:nvPr/>
        </p:nvSpPr>
        <p:spPr>
          <a:xfrm>
            <a:off x="3125107" y="7511142"/>
            <a:ext cx="1233714" cy="653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312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0300" y="4254500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4165600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4254500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E6E765D3-57E8-91FD-EF76-62ED9345CF09}"/>
              </a:ext>
            </a:extLst>
          </p:cNvPr>
          <p:cNvSpPr txBox="1"/>
          <p:nvPr/>
        </p:nvSpPr>
        <p:spPr>
          <a:xfrm>
            <a:off x="1032328" y="1625600"/>
            <a:ext cx="6032973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b="0" i="0" u="none" strike="noStrike">
                <a:solidFill>
                  <a:srgbClr val="3452F0"/>
                </a:solidFill>
                <a:ea typeface="Pretendard ExtraBold"/>
              </a:rPr>
              <a:t>데이터 </a:t>
            </a:r>
            <a:r>
              <a:rPr lang="ko-KR" altLang="en-US" sz="5200">
                <a:ea typeface="Pretendard ExtraBold"/>
              </a:rPr>
              <a:t>주요 특성 파악</a:t>
            </a:r>
            <a:endParaRPr lang="ko-KR" sz="5200" b="0" i="0" u="none" strike="noStrike">
              <a:ea typeface="Pretendard Extra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CFA7E0F-A5BF-46C8-8F11-AAA9FCEB63D4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2" name="그림 1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ACE5CF7-3915-7E9F-DE77-B74248188F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9" r="227" b="3887"/>
          <a:stretch/>
        </p:blipFill>
        <p:spPr>
          <a:xfrm>
            <a:off x="9138606" y="3249278"/>
            <a:ext cx="7481459" cy="4636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D5202F46-79F2-F57C-8143-CEF74B4EB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115" y="2520796"/>
            <a:ext cx="5587881" cy="3267934"/>
          </a:xfrm>
          <a:prstGeom prst="rect">
            <a:avLst/>
          </a:prstGeom>
        </p:spPr>
      </p:pic>
      <p:pic>
        <p:nvPicPr>
          <p:cNvPr id="9" name="그림 8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645FE5FE-1DEF-4E47-91F1-4D99F49C0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781" y="5951082"/>
            <a:ext cx="5614309" cy="34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9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0300" y="4254500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E6E765D3-57E8-91FD-EF76-62ED9345CF09}"/>
              </a:ext>
            </a:extLst>
          </p:cNvPr>
          <p:cNvSpPr txBox="1"/>
          <p:nvPr/>
        </p:nvSpPr>
        <p:spPr>
          <a:xfrm>
            <a:off x="1032328" y="1625600"/>
            <a:ext cx="6032973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b="0" i="0" u="none" strike="noStrike">
                <a:solidFill>
                  <a:srgbClr val="3452F0"/>
                </a:solidFill>
                <a:ea typeface="Pretendard ExtraBold"/>
              </a:rPr>
              <a:t>데이터 </a:t>
            </a:r>
            <a:r>
              <a:rPr lang="ko-KR" altLang="en-US" sz="5200">
                <a:ea typeface="Pretendard ExtraBold"/>
              </a:rPr>
              <a:t>주요 특성 파악</a:t>
            </a:r>
            <a:endParaRPr lang="ko-KR" sz="5200" b="0" i="0" u="none" strike="noStrike">
              <a:ea typeface="Pretendard Extra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CFA7E0F-A5BF-46C8-8F11-AAA9FCEB63D4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2" name="그림 1" descr="텍스트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9C76A426-0C06-2C20-7440-EC0B2FAD9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07" y="2567940"/>
            <a:ext cx="7225665" cy="6065520"/>
          </a:xfrm>
          <a:prstGeom prst="rect">
            <a:avLst/>
          </a:prstGeom>
        </p:spPr>
      </p:pic>
      <p:pic>
        <p:nvPicPr>
          <p:cNvPr id="8" name="그림 7" descr="텍스트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F73889BF-63F0-7F34-D7A6-4EFD4BC1A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553" y="2406015"/>
            <a:ext cx="7160895" cy="6069330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E075CFE4-F208-2C92-7947-D836A5AB448D}"/>
              </a:ext>
            </a:extLst>
          </p:cNvPr>
          <p:cNvSpPr txBox="1"/>
          <p:nvPr/>
        </p:nvSpPr>
        <p:spPr>
          <a:xfrm>
            <a:off x="11989182" y="8594277"/>
            <a:ext cx="2691636" cy="5781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ea typeface="Pretendard Bold"/>
                <a:cs typeface="Calibri"/>
              </a:rPr>
              <a:t>애니메이션 </a:t>
            </a:r>
            <a:r>
              <a:rPr lang="ko-KR" altLang="en-US" sz="2800" err="1">
                <a:ea typeface="Pretendard Bold"/>
                <a:cs typeface="Calibri"/>
              </a:rPr>
              <a:t>data</a:t>
            </a:r>
            <a:r>
              <a:rPr lang="ko-KR" altLang="en-US" sz="2800">
                <a:ea typeface="Pretendard Bold"/>
                <a:cs typeface="Calibri"/>
              </a:rPr>
              <a:t> </a:t>
            </a:r>
            <a:endParaRPr lang="ko-KR" altLang="en-US" sz="2800">
              <a:ea typeface="Pretendard Bold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8967689-798D-7637-B9E6-331577C0AD89}"/>
              </a:ext>
            </a:extLst>
          </p:cNvPr>
          <p:cNvSpPr txBox="1"/>
          <p:nvPr/>
        </p:nvSpPr>
        <p:spPr>
          <a:xfrm>
            <a:off x="3271094" y="8630420"/>
            <a:ext cx="3207527" cy="5781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ea typeface="Pretendard Bold"/>
                <a:cs typeface="Calibri"/>
              </a:rPr>
              <a:t>애니메이션 제외 </a:t>
            </a:r>
            <a:r>
              <a:rPr lang="ko-KR" altLang="en-US" sz="2800" err="1">
                <a:ea typeface="Pretendard Bold"/>
                <a:cs typeface="Calibri"/>
              </a:rPr>
              <a:t>data</a:t>
            </a:r>
            <a:r>
              <a:rPr lang="ko-KR" altLang="en-US" sz="2800">
                <a:ea typeface="Pretendard Bold"/>
                <a:cs typeface="Calibri"/>
              </a:rPr>
              <a:t> </a:t>
            </a:r>
            <a:endParaRPr lang="ko-KR" altLang="en-US" sz="2800"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119143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사용할 후보</a:t>
            </a:r>
            <a:r>
              <a:rPr lang="ko-KR" altLang="en-US" sz="5200">
                <a:solidFill>
                  <a:srgbClr val="595959"/>
                </a:solidFill>
                <a:ea typeface="Pretendard ExtraBold"/>
              </a:rPr>
              <a:t> </a:t>
            </a:r>
            <a:r>
              <a:rPr lang="ko-KR" altLang="en-US" sz="5200">
                <a:solidFill>
                  <a:srgbClr val="3452F0"/>
                </a:solidFill>
                <a:ea typeface="Pretendard ExtraBold"/>
              </a:rPr>
              <a:t>모델</a:t>
            </a:r>
            <a:endParaRPr lang="ko-KR" sz="5200" b="0" i="0" u="none" strike="noStrike">
              <a:solidFill>
                <a:srgbClr val="595959"/>
              </a:solidFill>
              <a:ea typeface="Pretendard Extra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9600" y="7416800"/>
            <a:ext cx="1600200" cy="1600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3178678"/>
            <a:ext cx="7835900" cy="6821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3000">
                <a:ea typeface="Pretendard Bold"/>
              </a:rPr>
              <a:t>수집한 데이터를 </a:t>
            </a:r>
            <a:r>
              <a:rPr lang="ko-KR" altLang="en-US" sz="3000" err="1">
                <a:ea typeface="Pretendard Bold"/>
              </a:rPr>
              <a:t>전처리</a:t>
            </a:r>
            <a:r>
              <a:rPr lang="ko-KR" altLang="en-US" sz="3000">
                <a:ea typeface="Pretendard Bold"/>
              </a:rPr>
              <a:t> 후 사용할 모델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6000" y="3620341"/>
            <a:ext cx="11726446" cy="62066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200" b="1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선형 회귀</a:t>
            </a: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 </a:t>
            </a:r>
            <a:r>
              <a:rPr lang="ko-KR" altLang="en-US" sz="3200" b="0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3200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(</a:t>
            </a:r>
            <a:r>
              <a:rPr lang="en" altLang="ko-KR" sz="3200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Linear Regression)</a:t>
            </a:r>
          </a:p>
          <a:p>
            <a:pPr marL="34290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200" b="1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랜덤 포레스트 회귀</a:t>
            </a: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 </a:t>
            </a:r>
            <a:r>
              <a:rPr lang="ko-KR" altLang="en-US" sz="3200" b="0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3200" b="0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(Random Forest Regression)</a:t>
            </a:r>
            <a:r>
              <a:rPr lang="en-US" altLang="ko-KR" sz="3200">
                <a:solidFill>
                  <a:srgbClr val="595959"/>
                </a:solidFill>
                <a:latin typeface="Pretendard Regular"/>
                <a:ea typeface="Pretendard Regular"/>
              </a:rPr>
              <a:t> </a:t>
            </a:r>
          </a:p>
          <a:p>
            <a:pPr marL="34290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en-US" altLang="ko-KR" sz="3200" b="1" i="0" u="none" strike="noStrike" err="1">
                <a:solidFill>
                  <a:srgbClr val="595959"/>
                </a:solidFill>
                <a:latin typeface="Pretendard Regular"/>
                <a:ea typeface="Pretendard Regular"/>
              </a:rPr>
              <a:t>XGBoost</a:t>
            </a:r>
            <a:r>
              <a:rPr lang="en-US" altLang="ko-KR" sz="3200" b="1">
                <a:solidFill>
                  <a:srgbClr val="595959"/>
                </a:solidFill>
                <a:latin typeface="Pretendard Regular"/>
                <a:ea typeface="Pretendard Regular"/>
              </a:rPr>
              <a:t> </a:t>
            </a:r>
            <a:r>
              <a:rPr lang="en-US" altLang="ko-KR" sz="3200">
                <a:solidFill>
                  <a:srgbClr val="595959"/>
                </a:solidFill>
                <a:latin typeface="Pretendard Regular"/>
                <a:ea typeface="Pretendard Regular"/>
              </a:rPr>
              <a:t>(</a:t>
            </a:r>
            <a:r>
              <a:rPr lang="en-US" altLang="ko-KR" sz="3200" err="1">
                <a:solidFill>
                  <a:srgbClr val="595959"/>
                </a:solidFill>
                <a:latin typeface="Pretendard Regular"/>
                <a:ea typeface="Pretendard Regular"/>
              </a:rPr>
              <a:t>eXtreme</a:t>
            </a:r>
            <a:r>
              <a:rPr lang="en-US" altLang="ko-KR" sz="3200">
                <a:solidFill>
                  <a:srgbClr val="595959"/>
                </a:solidFill>
                <a:latin typeface="Pretendard Regular"/>
                <a:ea typeface="Pretendard Regular"/>
              </a:rPr>
              <a:t> Gradient Boosting)</a:t>
            </a:r>
            <a:endParaRPr lang="en-US" altLang="ko-KR" sz="3200" i="0" u="none" strike="noStrike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200" b="1" i="0" u="none" strike="noStrike" err="1">
                <a:solidFill>
                  <a:srgbClr val="595959"/>
                </a:solidFill>
                <a:latin typeface="Pretendard Regular"/>
                <a:ea typeface="Pretendard Regular"/>
              </a:rPr>
              <a:t>릿지</a:t>
            </a:r>
            <a:r>
              <a:rPr lang="ko-KR" altLang="en-US" sz="3200" b="1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 회귀 </a:t>
            </a:r>
            <a:r>
              <a:rPr lang="en-US" altLang="ko-KR" sz="3200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(Ridge Regression)</a:t>
            </a:r>
          </a:p>
          <a:p>
            <a:pPr marL="34290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200" b="1" i="0" u="none" strike="noStrike" err="1">
                <a:solidFill>
                  <a:srgbClr val="595959"/>
                </a:solidFill>
                <a:latin typeface="Pretendard Regular"/>
                <a:ea typeface="Pretendard Regular"/>
              </a:rPr>
              <a:t>라쏘</a:t>
            </a:r>
            <a:r>
              <a:rPr lang="ko-KR" altLang="en-US" sz="3200" b="1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 회귀 </a:t>
            </a:r>
            <a:r>
              <a:rPr lang="en-US" altLang="ko-KR" sz="3200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(Lasso Regression)</a:t>
            </a:r>
          </a:p>
          <a:p>
            <a:pPr marL="34290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3200" b="1" i="0" u="none" strike="noStrike" err="1">
                <a:solidFill>
                  <a:srgbClr val="595959"/>
                </a:solidFill>
                <a:latin typeface="Pretendard Regular"/>
                <a:ea typeface="Pretendard Regular"/>
              </a:rPr>
              <a:t>엘라스틱넷</a:t>
            </a:r>
            <a:r>
              <a:rPr lang="ko-KR" altLang="en-US" sz="3200" b="1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3200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(</a:t>
            </a:r>
            <a:r>
              <a:rPr lang="en-US" altLang="ko-KR" sz="3200" i="0" u="none" strike="noStrike" err="1">
                <a:solidFill>
                  <a:srgbClr val="595959"/>
                </a:solidFill>
                <a:latin typeface="Pretendard Regular"/>
                <a:ea typeface="Pretendard Regular"/>
              </a:rPr>
              <a:t>ElasticNet</a:t>
            </a:r>
            <a:r>
              <a:rPr lang="en-US" altLang="ko-KR" sz="3200" i="0" u="none" strike="noStrike">
                <a:solidFill>
                  <a:srgbClr val="595959"/>
                </a:solidFill>
                <a:latin typeface="Pretendard Regular"/>
                <a:ea typeface="Pretendard Regular"/>
              </a:rPr>
              <a:t>)</a:t>
            </a:r>
          </a:p>
          <a:p>
            <a:pPr marL="34290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endParaRPr lang="en-US" altLang="ko-KR" sz="3200" b="1" i="0" u="none" strike="noStrike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endParaRPr lang="en-US" sz="2400" b="0" i="0" u="none" strike="noStrike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3691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51000"/>
            <a:ext cx="11188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>
                <a:solidFill>
                  <a:srgbClr val="3452F0"/>
                </a:solidFill>
                <a:ea typeface="Pretendard ExtraBold"/>
              </a:rPr>
              <a:t>모델</a:t>
            </a:r>
            <a:r>
              <a:rPr lang="ko-KR" altLang="en-US" sz="5200">
                <a:ea typeface="Pretendard ExtraBold"/>
              </a:rPr>
              <a:t>에 대한 설명</a:t>
            </a:r>
            <a:endParaRPr lang="ko-KR" sz="5200" b="0" i="0" u="none" strike="noStrike"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CE50DAFA-1A4A-56C3-4C6E-1B25BEBB0B30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955A92F0-8591-6749-895D-914366AF2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542777"/>
              </p:ext>
            </p:extLst>
          </p:nvPr>
        </p:nvGraphicFramePr>
        <p:xfrm>
          <a:off x="1028701" y="3244117"/>
          <a:ext cx="16230600" cy="5540209"/>
        </p:xfrm>
        <a:graphic>
          <a:graphicData uri="http://schemas.openxmlformats.org/drawingml/2006/table">
            <a:tbl>
              <a:tblPr/>
              <a:tblGrid>
                <a:gridCol w="3316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4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571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6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세부</a:t>
                      </a:r>
                      <a:r>
                        <a:rPr lang="en-US" sz="26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내용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6492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altLang="en-US" sz="24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선형 회귀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 </a:t>
                      </a:r>
                      <a:b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</a:b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(</a:t>
                      </a:r>
                      <a:r>
                        <a:rPr lang="en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Linear Regression)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입력 변수</a:t>
                      </a: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(</a:t>
                      </a: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X)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와 출력 변수</a:t>
                      </a: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(</a:t>
                      </a: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Y) 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간의 선형 관계를 가정하는 기본적인 예측 모델링 기법</a:t>
                      </a:r>
                      <a:endParaRPr lang="en-US" sz="2400" b="0" i="0" u="none" strike="noStrike">
                        <a:solidFill>
                          <a:srgbClr val="787878"/>
                        </a:solidFill>
                        <a:latin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7832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랜덤 포레스트 회귀 </a:t>
                      </a:r>
                      <a:b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</a:b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(</a:t>
                      </a:r>
                      <a:r>
                        <a:rPr lang="en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Random Forest Regression)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다수의 의사결정 트리를 독립적으로 구축하고 그 결과를 종합하여 예측을 개선하고 </a:t>
                      </a:r>
                      <a:endParaRPr lang="en-US" altLang="ko-KR" sz="2400" b="0" i="0" u="none" strike="noStrike">
                        <a:solidFill>
                          <a:srgbClr val="787878"/>
                        </a:solidFill>
                        <a:ea typeface="Pretendard Regular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과적합을 방지하는 앙상블 학습 방법</a:t>
                      </a:r>
                      <a:endParaRPr lang="en-US" altLang="ko-KR" sz="2400" b="0" i="0" u="none" strike="noStrike">
                        <a:solidFill>
                          <a:srgbClr val="787878"/>
                        </a:solidFill>
                        <a:ea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78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24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XGBoost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595959"/>
                          </a:solidFill>
                        </a:rPr>
                        <a:t>(eXtreme Gradient Boosting)</a:t>
                      </a:r>
                      <a:endParaRPr lang="en" sz="2400" b="0" i="0" u="none" strike="noStrike" noProof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" altLang="ko-KR" sz="2400" b="0" i="0" u="none" strike="noStrike">
                        <a:solidFill>
                          <a:srgbClr val="787878"/>
                        </a:solidFill>
                        <a:ea typeface="Pretendard Bold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의사결정 트리 앙상블을 순차적으로 구축하며</a:t>
                      </a: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정규화와 같은 기법을 통해 </a:t>
                      </a:r>
                      <a:endParaRPr lang="en-US" altLang="ko-KR" sz="2400" b="0" i="0" u="none" strike="noStrike">
                        <a:solidFill>
                          <a:srgbClr val="787878"/>
                        </a:solidFill>
                        <a:ea typeface="Pretendard Regular"/>
                      </a:endParaRPr>
                    </a:p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성능을 최적화하는 고급 그래디언트 부스팅 알고리즘</a:t>
                      </a:r>
                      <a:endParaRPr lang="en-US" sz="2400" b="0" i="0" u="none" strike="noStrike">
                        <a:solidFill>
                          <a:srgbClr val="787878"/>
                        </a:solidFill>
                        <a:latin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264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51000"/>
            <a:ext cx="11188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>
                <a:solidFill>
                  <a:srgbClr val="3452F0"/>
                </a:solidFill>
                <a:ea typeface="Pretendard ExtraBold"/>
              </a:rPr>
              <a:t>모델</a:t>
            </a:r>
            <a:r>
              <a:rPr lang="ko-KR" altLang="en-US" sz="5200">
                <a:ea typeface="Pretendard ExtraBold"/>
              </a:rPr>
              <a:t>에 대한 설명</a:t>
            </a:r>
            <a:endParaRPr lang="ko-KR" sz="5200" b="0" i="0" u="none" strike="noStrike"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CE50DAFA-1A4A-56C3-4C6E-1B25BEBB0B30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3EC240F-74AA-A184-C71A-930063B52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541918"/>
              </p:ext>
            </p:extLst>
          </p:nvPr>
        </p:nvGraphicFramePr>
        <p:xfrm>
          <a:off x="1028701" y="3244117"/>
          <a:ext cx="16243300" cy="5487866"/>
        </p:xfrm>
        <a:graphic>
          <a:graphicData uri="http://schemas.openxmlformats.org/drawingml/2006/table">
            <a:tbl>
              <a:tblPr/>
              <a:tblGrid>
                <a:gridCol w="3218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5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571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6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세부</a:t>
                      </a:r>
                      <a:r>
                        <a:rPr lang="en-US" sz="26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내용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6492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altLang="en-US" sz="2400" b="0" i="0" u="none" strike="noStrike" err="1">
                          <a:solidFill>
                            <a:srgbClr val="787878"/>
                          </a:solidFill>
                          <a:ea typeface="Pretendard Bold"/>
                        </a:rPr>
                        <a:t>릿지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 회귀 </a:t>
                      </a:r>
                      <a:endParaRPr lang="en-US" altLang="ko-KR" sz="2400" b="0" i="0" u="none" strike="noStrike">
                        <a:solidFill>
                          <a:srgbClr val="787878"/>
                        </a:solidFill>
                        <a:ea typeface="Pretendard Bold"/>
                      </a:endParaRPr>
                    </a:p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(</a:t>
                      </a:r>
                      <a:r>
                        <a:rPr lang="en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Ridge Regression)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정규화 항</a:t>
                      </a: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(</a:t>
                      </a: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L2 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페널티</a:t>
                      </a: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)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을 포함하여 과적합을 방지하고 계수를 축소하는 선형 회귀의 한 유형</a:t>
                      </a:r>
                      <a:endParaRPr lang="en-US" sz="2400" b="0" i="0" u="none" strike="noStrike">
                        <a:solidFill>
                          <a:srgbClr val="787878"/>
                        </a:solidFill>
                        <a:latin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7832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altLang="en-US" sz="2400" b="0" i="0" u="none" strike="noStrike" err="1">
                          <a:solidFill>
                            <a:srgbClr val="787878"/>
                          </a:solidFill>
                          <a:ea typeface="Pretendard Bold"/>
                        </a:rPr>
                        <a:t>라쏘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 회귀 </a:t>
                      </a:r>
                      <a:endParaRPr lang="en-US" altLang="ko-KR" sz="2400" b="0" i="0" u="none" strike="noStrike">
                        <a:solidFill>
                          <a:srgbClr val="787878"/>
                        </a:solidFill>
                        <a:ea typeface="Pretendard Bold"/>
                      </a:endParaRPr>
                    </a:p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(</a:t>
                      </a:r>
                      <a:r>
                        <a:rPr lang="en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Lasso Regression)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정규화</a:t>
                      </a: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(L1 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페널티</a:t>
                      </a: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)</a:t>
                      </a:r>
                      <a:r>
                        <a:rPr lang="ko-KR" altLang="en-US" sz="2400" b="0" i="0" u="none" strike="noStrike" err="1">
                          <a:solidFill>
                            <a:srgbClr val="787878"/>
                          </a:solidFill>
                          <a:ea typeface="Pretendard Regular"/>
                        </a:rPr>
                        <a:t>를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 포함하여 일부 계수를 </a:t>
                      </a: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0</a:t>
                      </a:r>
                      <a:r>
                        <a:rPr lang="ko-KR" altLang="en-US" sz="2400" b="0" i="0" u="none" strike="noStrike" err="1">
                          <a:solidFill>
                            <a:srgbClr val="787878"/>
                          </a:solidFill>
                          <a:ea typeface="Pretendard Regular"/>
                        </a:rPr>
                        <a:t>으로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 만들어 특성 선택을 효과적으로 수행하는 선형 회귀의 한 유형</a:t>
                      </a:r>
                      <a:endParaRPr lang="en-US" altLang="ko-KR" sz="2400" b="0" i="0" u="none" strike="noStrike">
                        <a:solidFill>
                          <a:srgbClr val="787878"/>
                        </a:solidFill>
                        <a:ea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78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u="none" strike="noStrike" err="1">
                          <a:solidFill>
                            <a:srgbClr val="787878"/>
                          </a:solidFill>
                          <a:ea typeface="Pretendard Bold"/>
                        </a:rPr>
                        <a:t>엘라스틱넷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 </a:t>
                      </a:r>
                      <a:endParaRPr lang="en-US" altLang="ko-KR" sz="2400" b="0" i="0" u="none" strike="noStrike">
                        <a:solidFill>
                          <a:srgbClr val="787878"/>
                        </a:solidFill>
                        <a:ea typeface="Pretendard Bold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53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(</a:t>
                      </a:r>
                      <a:r>
                        <a:rPr lang="en" altLang="ko-KR" sz="2400" b="0" i="0" u="none" strike="noStrike" err="1">
                          <a:solidFill>
                            <a:srgbClr val="787878"/>
                          </a:solidFill>
                          <a:ea typeface="Pretendard Bold"/>
                        </a:rPr>
                        <a:t>ElasticNet</a:t>
                      </a:r>
                      <a:r>
                        <a:rPr lang="en" altLang="ko-KR" sz="24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" altLang="ko-KR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L1 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및 </a:t>
                      </a:r>
                      <a:r>
                        <a:rPr lang="en" altLang="ko-KR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L2 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정규화 항을 모두 포함하여 </a:t>
                      </a:r>
                      <a:r>
                        <a:rPr lang="ko-KR" altLang="en-US" sz="2400" b="0" i="0" u="none" strike="noStrike" err="1">
                          <a:solidFill>
                            <a:srgbClr val="787878"/>
                          </a:solidFill>
                          <a:ea typeface="Pretendard Regular"/>
                        </a:rPr>
                        <a:t>릿지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 회귀와 </a:t>
                      </a:r>
                      <a:r>
                        <a:rPr lang="ko-KR" altLang="en-US" sz="2400" b="0" i="0" u="none" strike="noStrike" err="1">
                          <a:solidFill>
                            <a:srgbClr val="787878"/>
                          </a:solidFill>
                          <a:ea typeface="Pretendard Regular"/>
                        </a:rPr>
                        <a:t>라쏘</a:t>
                      </a: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 회귀의 장점을 결합한 선형 회귀 모델로</a:t>
                      </a:r>
                      <a:r>
                        <a:rPr lang="en-US" altLang="ko-KR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, </a:t>
                      </a:r>
                    </a:p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과적합을 방지하면서도 변수 선택을 효과적으로 수행</a:t>
                      </a:r>
                      <a:endParaRPr lang="en-US" sz="2400" b="0" i="0" u="none" strike="noStrike">
                        <a:solidFill>
                          <a:srgbClr val="787878"/>
                        </a:solidFill>
                        <a:latin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69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599"/>
            <a:ext cx="11201400" cy="1486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400" b="1" i="0" u="none" strike="noStrike" err="1">
                <a:solidFill>
                  <a:srgbClr val="0D0D0D"/>
                </a:solidFill>
                <a:effectLst/>
                <a:latin typeface="ui-sans-serif"/>
              </a:rPr>
              <a:t>하이퍼파라미터</a:t>
            </a:r>
            <a:r>
              <a:rPr lang="ko-KR" altLang="en-US" sz="5400" b="1" i="0" u="none" strike="noStrike">
                <a:solidFill>
                  <a:srgbClr val="0D0D0D"/>
                </a:solidFill>
                <a:effectLst/>
                <a:latin typeface="ui-sans-serif"/>
              </a:rPr>
              <a:t> 튜닝과 교차 검증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3721100"/>
            <a:ext cx="162433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33600" y="4151519"/>
            <a:ext cx="6781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endParaRPr lang="en-US" sz="2800" b="0" i="0" u="none" strike="noStrike">
              <a:solidFill>
                <a:srgbClr val="3452F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40881" y="4624406"/>
            <a:ext cx="12274441" cy="9602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indent="-4572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en-US" sz="2800">
                <a:ea typeface="Pretendard Bold"/>
              </a:rPr>
              <a:t>그리드 </a:t>
            </a:r>
            <a:r>
              <a:rPr lang="ko-KR" altLang="en-US" sz="2800" err="1">
                <a:ea typeface="Pretendard Bold"/>
              </a:rPr>
              <a:t>서치</a:t>
            </a:r>
            <a:r>
              <a:rPr lang="ko-KR" altLang="en-US" sz="2800">
                <a:ea typeface="Pretendard Bold"/>
              </a:rPr>
              <a:t> </a:t>
            </a:r>
            <a:r>
              <a:rPr lang="en-US" altLang="ko-KR" sz="2800">
                <a:ea typeface="Pretendard Bold"/>
              </a:rPr>
              <a:t>(</a:t>
            </a:r>
            <a:r>
              <a:rPr lang="en" altLang="ko-KR" sz="2800">
                <a:ea typeface="Pretendard Bold"/>
              </a:rPr>
              <a:t>Grid Search):</a:t>
            </a:r>
            <a:r>
              <a:rPr lang="ko-KR" altLang="en-US" sz="2800" err="1">
                <a:ea typeface="Pretendard Bold"/>
              </a:rPr>
              <a:t>하이퍼파라미터의</a:t>
            </a:r>
            <a:r>
              <a:rPr lang="ko-KR" altLang="en-US" sz="2800">
                <a:ea typeface="Pretendard Bold"/>
              </a:rPr>
              <a:t> 가능한 모든 조합을 시도해 보는 방법</a:t>
            </a:r>
            <a:endParaRPr lang="en-US" altLang="ko-KR" sz="2800">
              <a:ea typeface="Pretendard Bold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D69BF3E-61A5-AFF3-B9C2-9567075C5805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95269886-07B5-6CAA-743D-CF4D579961F0}"/>
              </a:ext>
            </a:extLst>
          </p:cNvPr>
          <p:cNvSpPr txBox="1"/>
          <p:nvPr/>
        </p:nvSpPr>
        <p:spPr>
          <a:xfrm>
            <a:off x="788069" y="3704257"/>
            <a:ext cx="13534960" cy="11844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 b="1" i="0" u="none" strike="noStrike" err="1">
                <a:solidFill>
                  <a:srgbClr val="3452F0"/>
                </a:solidFill>
                <a:effectLst/>
                <a:latin typeface="ui-sans-serif"/>
              </a:rPr>
              <a:t>하이퍼파라미터</a:t>
            </a:r>
            <a:r>
              <a:rPr lang="ko-KR" altLang="en-US" sz="2800" b="1" i="0" u="none" strike="noStrike">
                <a:solidFill>
                  <a:srgbClr val="3452F0"/>
                </a:solidFill>
                <a:effectLst/>
                <a:latin typeface="ui-sans-serif"/>
              </a:rPr>
              <a:t> 튜닝 </a:t>
            </a:r>
            <a:r>
              <a:rPr lang="en-US" altLang="ko-KR" sz="2800" b="1" i="0" u="none" strike="noStrike">
                <a:effectLst/>
                <a:latin typeface="ui-sans-serif"/>
              </a:rPr>
              <a:t>: </a:t>
            </a:r>
            <a:r>
              <a:rPr lang="ko-KR" altLang="en-US" sz="2800">
                <a:ea typeface="Pretendard Bold"/>
              </a:rPr>
              <a:t>모델을 최적화하기 위해 적절한 </a:t>
            </a:r>
            <a:r>
              <a:rPr lang="ko-KR" altLang="en-US" sz="2800" err="1">
                <a:ea typeface="Pretendard Bold"/>
              </a:rPr>
              <a:t>하이퍼파라미터</a:t>
            </a:r>
            <a:r>
              <a:rPr lang="ko-KR" altLang="en-US" sz="2800">
                <a:ea typeface="Pretendard Bold"/>
              </a:rPr>
              <a:t> 값을 찾기 위한 방법</a:t>
            </a:r>
            <a:endParaRPr lang="en-US" sz="2800" b="0" i="0" u="none" strike="noStrike">
              <a:latin typeface="Pretendard Bold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549AA409-A032-AF31-11D4-A13D28DBA4FB}"/>
              </a:ext>
            </a:extLst>
          </p:cNvPr>
          <p:cNvSpPr txBox="1"/>
          <p:nvPr/>
        </p:nvSpPr>
        <p:spPr>
          <a:xfrm>
            <a:off x="740881" y="5864042"/>
            <a:ext cx="14308619" cy="11844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교차 검증 </a:t>
            </a:r>
            <a:r>
              <a:rPr lang="en-US" altLang="ko-KR" sz="2800">
                <a:ea typeface="Pretendard Bold"/>
              </a:rPr>
              <a:t>: </a:t>
            </a:r>
            <a:r>
              <a:rPr lang="ko-KR" altLang="en-US" sz="2800">
                <a:ea typeface="Pretendard Bold"/>
              </a:rPr>
              <a:t>모델의 성능을 평가하기 위해 데이터를 여러 개의 부분으로 나누어 사용하는 방법</a:t>
            </a:r>
            <a:endParaRPr lang="en-US" sz="2800" b="0" i="0" u="none" strike="noStrike">
              <a:latin typeface="Pretendard 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D1D3987-CCA1-D973-AA22-C573EC482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2" y="7665787"/>
            <a:ext cx="16413415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79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가설 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</a:rPr>
              <a:t>설정</a:t>
            </a:r>
            <a:r>
              <a:rPr lang="ko-KR" altLang="en-US" sz="5200">
                <a:solidFill>
                  <a:srgbClr val="595959"/>
                </a:solidFill>
                <a:ea typeface="Pretendard ExtraBold"/>
              </a:rPr>
              <a:t> </a:t>
            </a:r>
            <a:endParaRPr lang="ko-KR" altLang="en-US" sz="5200" b="0" i="0" u="none" strike="noStrike">
              <a:solidFill>
                <a:srgbClr val="3452F0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16000" y="3171315"/>
            <a:ext cx="16243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9600" y="7416800"/>
            <a:ext cx="1600200" cy="1600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600826"/>
            <a:ext cx="7607300" cy="4571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ea typeface="Pretendard Bold"/>
                <a:cs typeface="Calibri"/>
              </a:rPr>
              <a:t>관객수에 영향 미치는 </a:t>
            </a:r>
            <a:r>
              <a:rPr lang="ko-KR" altLang="en-US" sz="2800">
                <a:solidFill>
                  <a:srgbClr val="3452F0"/>
                </a:solidFill>
                <a:ea typeface="Pretendard Bold"/>
                <a:cs typeface="Calibri"/>
              </a:rPr>
              <a:t>변수</a:t>
            </a:r>
            <a:r>
              <a:rPr lang="ko-KR" altLang="en-US" sz="2800">
                <a:ea typeface="Pretendard Bold"/>
                <a:cs typeface="Calibri"/>
              </a:rPr>
              <a:t> (매개 변수)</a:t>
            </a:r>
            <a:endParaRPr lang="ko-KR" altLang="en-US" sz="2800">
              <a:ea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8200" y="4281852"/>
            <a:ext cx="14064574" cy="60241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altLang="ko-KR" sz="3200" b="1">
                <a:latin typeface="Pretendard Regular"/>
                <a:ea typeface="Pretendard Regular"/>
              </a:rPr>
              <a:t>1.</a:t>
            </a:r>
            <a:r>
              <a:rPr lang="ko-KR" altLang="en-US" sz="3200" b="1">
                <a:latin typeface="Pretendard Regular"/>
                <a:ea typeface="Pretendard Regular"/>
              </a:rPr>
              <a:t> </a:t>
            </a:r>
            <a:r>
              <a:rPr lang="ko-KR" altLang="en-US" sz="3200" b="1" err="1">
                <a:solidFill>
                  <a:srgbClr val="3452F0"/>
                </a:solidFill>
                <a:latin typeface="Pretendard Regular"/>
                <a:ea typeface="Pretendard Regular"/>
              </a:rPr>
              <a:t>언급량</a:t>
            </a:r>
            <a:r>
              <a:rPr lang="ko-KR" altLang="en-US" sz="3200" b="1" err="1">
                <a:latin typeface="Pretendard Regular"/>
                <a:ea typeface="Pretendard Regular"/>
              </a:rPr>
              <a:t>이</a:t>
            </a:r>
            <a:r>
              <a:rPr lang="ko-KR" altLang="en-US" sz="3200" b="1">
                <a:latin typeface="Pretendard Regular"/>
                <a:ea typeface="Pretendard Regular"/>
              </a:rPr>
              <a:t> 많을수록 총 관객수가 많을 것이다. (원작여부 / 시리즈여부)</a:t>
            </a: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endParaRPr lang="en-US" altLang="ko-KR" sz="2400" b="1"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r>
              <a:rPr lang="ko-KR" altLang="en-US" sz="2500" b="1" err="1">
                <a:latin typeface="Pretendard Regular"/>
                <a:ea typeface="Pretendard Regular"/>
              </a:rPr>
              <a:t>언급량</a:t>
            </a:r>
            <a:r>
              <a:rPr lang="en-US" altLang="ko-KR" sz="2500" b="1">
                <a:latin typeface="Pretendard Regular"/>
                <a:ea typeface="Pretendard Regular"/>
              </a:rPr>
              <a:t>,</a:t>
            </a:r>
            <a:r>
              <a:rPr lang="ko-KR" altLang="en-US" sz="2500" b="1">
                <a:latin typeface="Pretendard Regular"/>
                <a:ea typeface="Pretendard Regular"/>
              </a:rPr>
              <a:t> 원작 여부</a:t>
            </a:r>
            <a:r>
              <a:rPr lang="en-US" altLang="ko-KR" sz="2500" b="1">
                <a:latin typeface="Pretendard Regular"/>
                <a:ea typeface="Pretendard Regular"/>
              </a:rPr>
              <a:t>,</a:t>
            </a:r>
            <a:r>
              <a:rPr lang="ko-KR" altLang="en-US" sz="2500" b="1">
                <a:latin typeface="Pretendard Regular"/>
                <a:ea typeface="Pretendard Regular"/>
              </a:rPr>
              <a:t> 시리즈 여부에 대한  가설 검정</a:t>
            </a:r>
            <a:endParaRPr lang="en-US" altLang="ko-KR" sz="2500" b="1"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endParaRPr lang="en-US" altLang="ko-KR" sz="2500" b="1"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sz="2500" b="1">
                <a:latin typeface="Pretendard Regular"/>
                <a:ea typeface="Pretendard Regular"/>
              </a:rPr>
              <a:t>H0</a:t>
            </a:r>
            <a:r>
              <a:rPr lang="en-US" altLang="ko-KR" sz="2500" b="1">
                <a:latin typeface="Pretendard Regular"/>
                <a:ea typeface="Pretendard Regular"/>
              </a:rPr>
              <a:t>:</a:t>
            </a:r>
            <a:r>
              <a:rPr lang="ko-KR" sz="2500" b="1">
                <a:latin typeface="Pretendard Regular"/>
                <a:ea typeface="Pretendard Regular"/>
              </a:rPr>
              <a:t> </a:t>
            </a:r>
            <a:r>
              <a:rPr lang="ko-KR" altLang="en-US" sz="2500" b="1">
                <a:latin typeface="Pretendard Regular"/>
                <a:ea typeface="Pretendard Regular"/>
              </a:rPr>
              <a:t>관객수에 대해 </a:t>
            </a:r>
            <a:r>
              <a:rPr lang="ko-KR" altLang="en-US" sz="2500" b="1" err="1">
                <a:latin typeface="Pretendard Regular"/>
                <a:ea typeface="Pretendard Regular"/>
              </a:rPr>
              <a:t>언급량의</a:t>
            </a:r>
            <a:r>
              <a:rPr lang="ko-KR" altLang="en-US" sz="2500" b="1">
                <a:latin typeface="Pretendard Regular"/>
                <a:ea typeface="Pretendard Regular"/>
              </a:rPr>
              <a:t> 주효과가 있다</a:t>
            </a:r>
            <a:r>
              <a:rPr lang="en-US" altLang="ko-KR" sz="2500" b="1">
                <a:latin typeface="Pretendard Regular"/>
                <a:ea typeface="Pretendard Regular"/>
              </a:rPr>
              <a:t>.</a:t>
            </a:r>
            <a:r>
              <a:rPr lang="ko-KR" altLang="en-US" sz="2500" b="1">
                <a:latin typeface="Pretendard Regular"/>
                <a:ea typeface="Pretendard Regular"/>
              </a:rPr>
              <a:t> </a:t>
            </a:r>
            <a:endParaRPr lang="ko-KR" sz="2500">
              <a:ea typeface="맑은 고딕"/>
              <a:cs typeface="Calibri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sz="2500" b="1">
                <a:latin typeface="Pretendard Regular"/>
                <a:ea typeface="Pretendard Regular"/>
              </a:rPr>
              <a:t>H0</a:t>
            </a:r>
            <a:r>
              <a:rPr lang="en-US" altLang="ko-KR" sz="2500" b="1">
                <a:latin typeface="Pretendard Regular"/>
                <a:ea typeface="Pretendard Regular"/>
              </a:rPr>
              <a:t>:</a:t>
            </a:r>
            <a:r>
              <a:rPr lang="ko-KR" sz="2500" b="1">
                <a:latin typeface="Pretendard Regular"/>
                <a:ea typeface="Pretendard Regular"/>
              </a:rPr>
              <a:t> 시리즈</a:t>
            </a:r>
            <a:r>
              <a:rPr lang="ko-KR" altLang="en-US" sz="2500" b="1">
                <a:latin typeface="Pretendard Regular"/>
                <a:ea typeface="Pretendard Regular"/>
              </a:rPr>
              <a:t> 여부와 </a:t>
            </a:r>
            <a:r>
              <a:rPr lang="ko-KR" altLang="en-US" sz="2500" b="1" err="1">
                <a:latin typeface="Pretendard Regular"/>
                <a:ea typeface="Pretendard Regular"/>
              </a:rPr>
              <a:t>언급량의</a:t>
            </a:r>
            <a:r>
              <a:rPr lang="ko-KR" altLang="en-US" sz="2500" b="1">
                <a:latin typeface="Pretendard Regular"/>
                <a:ea typeface="Pretendard Regular"/>
              </a:rPr>
              <a:t> </a:t>
            </a:r>
            <a:r>
              <a:rPr lang="ko-KR" altLang="en-US" sz="2500" b="1">
                <a:solidFill>
                  <a:srgbClr val="3452F0"/>
                </a:solidFill>
                <a:latin typeface="Pretendard Regular"/>
                <a:ea typeface="Pretendard Regular"/>
              </a:rPr>
              <a:t>상호작용 효과</a:t>
            </a:r>
            <a:r>
              <a:rPr lang="ko-KR" altLang="en-US" sz="2500" b="1">
                <a:latin typeface="Pretendard Regular"/>
                <a:ea typeface="Pretendard Regular"/>
              </a:rPr>
              <a:t>가</a:t>
            </a:r>
            <a:r>
              <a:rPr lang="ko-KR" altLang="en-US" sz="2500" b="1">
                <a:solidFill>
                  <a:srgbClr val="3452F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500" b="1">
                <a:latin typeface="Pretendard Regular"/>
                <a:ea typeface="Pretendard Regular"/>
              </a:rPr>
              <a:t>있다</a:t>
            </a:r>
            <a:r>
              <a:rPr lang="ko-KR" sz="2500" b="1">
                <a:latin typeface="Pretendard Regular"/>
                <a:ea typeface="Pretendard Regular"/>
              </a:rPr>
              <a:t>.</a:t>
            </a:r>
            <a:endParaRPr lang="ko-KR" sz="2500">
              <a:ea typeface="맑은 고딕"/>
              <a:cs typeface="Calibri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en-US" altLang="ko-KR" sz="2500" b="1">
                <a:solidFill>
                  <a:srgbClr val="000000"/>
                </a:solidFill>
                <a:latin typeface="Pretendard Regular"/>
                <a:ea typeface="Pretendard Regular"/>
              </a:rPr>
              <a:t>H0:</a:t>
            </a:r>
            <a:r>
              <a:rPr lang="ko-KR" altLang="en-US" sz="2500" b="1">
                <a:solidFill>
                  <a:srgbClr val="000000"/>
                </a:solidFill>
                <a:latin typeface="Pretendard Regular"/>
                <a:ea typeface="Pretendard Regular"/>
              </a:rPr>
              <a:t> 원작</a:t>
            </a:r>
            <a:r>
              <a:rPr lang="ko-KR" altLang="en-US" sz="2500" b="1">
                <a:latin typeface="Pretendard Regular"/>
                <a:ea typeface="Pretendard Regular"/>
              </a:rPr>
              <a:t> 여부와 </a:t>
            </a:r>
            <a:r>
              <a:rPr lang="ko-KR" altLang="en-US" sz="2500" b="1" err="1">
                <a:latin typeface="Pretendard Regular"/>
                <a:ea typeface="Pretendard Regular"/>
              </a:rPr>
              <a:t>언급량의</a:t>
            </a:r>
            <a:r>
              <a:rPr lang="ko-KR" altLang="en-US" sz="2500" b="1">
                <a:latin typeface="Pretendard Regular"/>
                <a:ea typeface="Pretendard Regular"/>
              </a:rPr>
              <a:t> </a:t>
            </a:r>
            <a:r>
              <a:rPr lang="ko-KR" altLang="en-US" sz="2500" b="1">
                <a:solidFill>
                  <a:srgbClr val="3452F0"/>
                </a:solidFill>
                <a:latin typeface="Pretendard Regular"/>
                <a:ea typeface="Pretendard Regular"/>
              </a:rPr>
              <a:t>상호작용 효과</a:t>
            </a:r>
            <a:r>
              <a:rPr lang="ko-KR" altLang="en-US" sz="2500" b="1">
                <a:latin typeface="Pretendard Regular"/>
                <a:ea typeface="Pretendard Regular"/>
              </a:rPr>
              <a:t>가</a:t>
            </a:r>
            <a:r>
              <a:rPr lang="ko-KR" altLang="en-US" sz="2500" b="1">
                <a:solidFill>
                  <a:srgbClr val="3452F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500" b="1">
                <a:latin typeface="Pretendard Regular"/>
                <a:ea typeface="Pretendard Regular"/>
              </a:rPr>
              <a:t>있다</a:t>
            </a:r>
            <a:r>
              <a:rPr lang="en-US" altLang="ko-KR" sz="2500" b="1">
                <a:latin typeface="Pretendard Regular"/>
                <a:ea typeface="Pretendard Regular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H0: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 원작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 여부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,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 시리즈 여부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,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 </a:t>
            </a:r>
            <a:r>
              <a:rPr kumimoji="0" lang="ko-KR" altLang="en-US" sz="25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언급량의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3452F0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상호작용 효과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가 있다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.</a:t>
            </a:r>
            <a:endParaRPr lang="en-US" altLang="ko-KR" sz="25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endParaRPr lang="ko-KR" sz="3200" b="1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endParaRPr lang="ko-KR" sz="3200" b="1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3200" b="1">
              <a:solidFill>
                <a:srgbClr val="00B050"/>
              </a:solidFill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endParaRPr lang="ko-KR" altLang="en-US" sz="3200" b="1" i="0" u="none" strike="noStrike">
              <a:solidFill>
                <a:srgbClr val="00B050"/>
              </a:solidFill>
              <a:latin typeface="Pretendard Regular"/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311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가설 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</a:rPr>
              <a:t>1 결과 해석</a:t>
            </a:r>
            <a:endParaRPr lang="ko-KR" altLang="en-US" sz="5200" b="0" i="0" u="none" strike="noStrike" err="1">
              <a:solidFill>
                <a:srgbClr val="595959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614002" y="3251563"/>
            <a:ext cx="4921785" cy="61061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endParaRPr lang="ko-KR" altLang="en-US" sz="3200" b="1">
              <a:solidFill>
                <a:srgbClr val="00B050"/>
              </a:solidFill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endParaRPr lang="en-US" altLang="ko-KR" sz="3200">
              <a:latin typeface="Calibri"/>
              <a:ea typeface="Pretendard Regular"/>
              <a:cs typeface="Calibri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endParaRPr lang="ko-KR" altLang="en-US" sz="3200" b="1">
              <a:solidFill>
                <a:srgbClr val="00B050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C01A417B-69B4-247D-8C57-973B938AD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695366"/>
            <a:ext cx="10565130" cy="44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45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solidFill>
                  <a:srgbClr val="595959"/>
                </a:solidFill>
                <a:ea typeface="Pretendard ExtraBold"/>
              </a:rPr>
              <a:t> </a:t>
            </a:r>
            <a:r>
              <a:rPr lang="ko-KR" altLang="en-US" sz="5200">
                <a:solidFill>
                  <a:srgbClr val="3452F0"/>
                </a:solidFill>
                <a:ea typeface="Pretendard ExtraBold"/>
              </a:rPr>
              <a:t>모델 분석 </a:t>
            </a:r>
            <a:r>
              <a:rPr lang="ko-KR" altLang="en-US" sz="5200">
                <a:ea typeface="Pretendard ExtraBold"/>
              </a:rPr>
              <a:t>(가설1)</a:t>
            </a:r>
            <a:endParaRPr lang="ko-KR" sz="5200" b="0" i="0" u="none" strike="noStrike">
              <a:ea typeface="Pretendard Extra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9600" y="7416800"/>
            <a:ext cx="1600200" cy="1600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14" name="그림 13" descr="텍스트, 폰트, 화이트, 영수증이(가) 표시된 사진&#10;&#10;자동 생성된 설명">
            <a:extLst>
              <a:ext uri="{FF2B5EF4-FFF2-40B4-BE49-F238E27FC236}">
                <a16:creationId xmlns:a16="http://schemas.microsoft.com/office/drawing/2014/main" id="{8132AE35-F026-C8E9-8985-AECCCFF09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60" y="4336914"/>
            <a:ext cx="7185081" cy="3242824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AACE4462-1BA5-7A50-5255-77A499FAE6CD}"/>
              </a:ext>
            </a:extLst>
          </p:cNvPr>
          <p:cNvSpPr txBox="1"/>
          <p:nvPr/>
        </p:nvSpPr>
        <p:spPr>
          <a:xfrm>
            <a:off x="1530350" y="7848937"/>
            <a:ext cx="7607300" cy="4571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ea typeface="Pretendard Bold"/>
                <a:cs typeface="Calibri"/>
              </a:rPr>
              <a:t>랜덤 포레스트 모델의 성능이 가장 좋게 나왔다</a:t>
            </a:r>
            <a:r>
              <a:rPr lang="en-US" altLang="ko-KR" sz="2800">
                <a:ea typeface="Pretendard Bold"/>
                <a:cs typeface="Calibri"/>
              </a:rPr>
              <a:t>. </a:t>
            </a:r>
            <a:endParaRPr lang="ko-KR" altLang="en-US" sz="2800">
              <a:ea typeface="Pretendard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DF87B6-4CAD-7E09-2451-9B9EA8FA974E}"/>
              </a:ext>
            </a:extLst>
          </p:cNvPr>
          <p:cNvSpPr/>
          <p:nvPr/>
        </p:nvSpPr>
        <p:spPr>
          <a:xfrm>
            <a:off x="5719536" y="6767285"/>
            <a:ext cx="1524000" cy="635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8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sz="5200">
                <a:ea typeface="Pretendard ExtraBold"/>
              </a:rPr>
              <a:t>팀 소개</a:t>
            </a:r>
            <a:endParaRPr lang="ko-KR" sz="5200" b="0" i="0" u="none" strike="noStrike">
              <a:ea typeface="Pretendard ExtraBold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36686" y="1683657"/>
            <a:ext cx="7962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400">
                <a:solidFill>
                  <a:srgbClr val="3F3F3F"/>
                </a:solidFill>
                <a:latin typeface="Pretendard Regular"/>
                <a:ea typeface="Pretendard Regular"/>
              </a:rPr>
              <a:t>데이터 분석 심화 프로젝트 1팀 </a:t>
            </a:r>
            <a:r>
              <a:rPr lang="ko-KR" altLang="en-US" sz="2400" err="1">
                <a:solidFill>
                  <a:srgbClr val="3F3F3F"/>
                </a:solidFill>
                <a:latin typeface="Pretendard Regular"/>
                <a:ea typeface="Pretendard Regular"/>
              </a:rPr>
              <a:t>이게머닝</a:t>
            </a:r>
            <a:r>
              <a:rPr lang="ko-KR" altLang="en-US" sz="2400">
                <a:solidFill>
                  <a:srgbClr val="3F3F3F"/>
                </a:solidFill>
                <a:latin typeface="Pretendard Regular"/>
                <a:ea typeface="Pretendard Regular"/>
              </a:rPr>
              <a:t>!</a:t>
            </a:r>
            <a:endParaRPr lang="en-US" sz="2400" b="0" i="0" u="none" strike="noStrike">
              <a:solidFill>
                <a:srgbClr val="3F3F3F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250546" y="5733354"/>
            <a:ext cx="6929158" cy="8258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5329"/>
              </a:lnSpc>
            </a:pPr>
            <a:r>
              <a:rPr lang="ko-KR" altLang="en-US" sz="3500" b="1">
                <a:solidFill>
                  <a:srgbClr val="595959"/>
                </a:solidFill>
                <a:latin typeface="Pretendard Regular"/>
                <a:ea typeface="Pretendard Regular"/>
              </a:rPr>
              <a:t>팀원 소개</a:t>
            </a:r>
            <a:endParaRPr lang="ko-KR" altLang="en-US" sz="3500" b="1" i="0" u="none" strike="noStrike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8297-DB45-17C2-9325-DBAF54A6A7F6}"/>
              </a:ext>
            </a:extLst>
          </p:cNvPr>
          <p:cNvSpPr txBox="1"/>
          <p:nvPr/>
        </p:nvSpPr>
        <p:spPr>
          <a:xfrm>
            <a:off x="1782301" y="5448685"/>
            <a:ext cx="48838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이연서</a:t>
            </a:r>
            <a:r>
              <a:rPr lang="ko-KR" altLang="en-US">
                <a:ea typeface="맑은 고딕"/>
                <a:cs typeface="Calibri"/>
              </a:rPr>
              <a:t> : 팀장</a:t>
            </a:r>
            <a:r>
              <a:rPr lang="en-US" altLang="ko-KR">
                <a:ea typeface="맑은 고딕"/>
                <a:cs typeface="Calibri"/>
              </a:rPr>
              <a:t>,</a:t>
            </a:r>
            <a:r>
              <a:rPr lang="ko-KR" altLang="en-US">
                <a:ea typeface="맑은 고딕"/>
                <a:cs typeface="Calibri"/>
              </a:rPr>
              <a:t> 데이터 수집</a:t>
            </a:r>
            <a:r>
              <a:rPr lang="en-US" altLang="ko-KR">
                <a:ea typeface="맑은 고딕"/>
                <a:cs typeface="Calibri"/>
              </a:rPr>
              <a:t>,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진행표</a:t>
            </a:r>
            <a:r>
              <a:rPr lang="ko-KR" altLang="en-US">
                <a:ea typeface="맑은 고딕"/>
                <a:cs typeface="Calibri"/>
              </a:rPr>
              <a:t> 작성</a:t>
            </a:r>
          </a:p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F20F1-8F58-D344-6300-EEEA356C8312}"/>
              </a:ext>
            </a:extLst>
          </p:cNvPr>
          <p:cNvSpPr txBox="1"/>
          <p:nvPr/>
        </p:nvSpPr>
        <p:spPr>
          <a:xfrm>
            <a:off x="11338985" y="5482698"/>
            <a:ext cx="58438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이나윤</a:t>
            </a:r>
            <a:r>
              <a:rPr lang="ko-KR" altLang="en-US">
                <a:ea typeface="맑은 고딕"/>
                <a:cs typeface="Calibri"/>
              </a:rPr>
              <a:t> :  데이터 수집</a:t>
            </a:r>
            <a:r>
              <a:rPr lang="en-US" altLang="ko-KR">
                <a:ea typeface="맑은 고딕"/>
                <a:cs typeface="Calibri"/>
              </a:rPr>
              <a:t>,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깃허브</a:t>
            </a:r>
            <a:r>
              <a:rPr lang="ko-KR" altLang="en-US">
                <a:ea typeface="맑은 고딕"/>
                <a:cs typeface="Calibri"/>
              </a:rPr>
              <a:t> 관리, 애니메이션 분석</a:t>
            </a:r>
            <a:endParaRPr lang="en-US" altLang="ko-KR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5F54E-09AC-2E35-949C-29810B68FEFF}"/>
              </a:ext>
            </a:extLst>
          </p:cNvPr>
          <p:cNvSpPr txBox="1"/>
          <p:nvPr/>
        </p:nvSpPr>
        <p:spPr>
          <a:xfrm>
            <a:off x="1786465" y="8794876"/>
            <a:ext cx="5154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정다운 : 데이터 수집</a:t>
            </a:r>
            <a:r>
              <a:rPr lang="en-US" altLang="ko-KR">
                <a:ea typeface="맑은 고딕"/>
                <a:cs typeface="Calibri"/>
              </a:rPr>
              <a:t>,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노션</a:t>
            </a:r>
            <a:r>
              <a:rPr lang="ko-KR" altLang="en-US">
                <a:ea typeface="맑은 고딕"/>
                <a:cs typeface="Calibri"/>
              </a:rPr>
              <a:t> 관리</a:t>
            </a:r>
            <a:r>
              <a:rPr lang="en-US" altLang="ko-KR">
                <a:ea typeface="맑은 고딕"/>
                <a:cs typeface="Calibri"/>
              </a:rPr>
              <a:t>,</a:t>
            </a:r>
            <a:r>
              <a:rPr lang="ko-KR" altLang="en-US">
                <a:ea typeface="맑은 고딕"/>
                <a:cs typeface="Calibri"/>
              </a:rPr>
              <a:t> 분산분석</a:t>
            </a:r>
            <a:r>
              <a:rPr lang="en-US" altLang="ko-KR">
                <a:ea typeface="맑은 고딕"/>
                <a:cs typeface="Calibri"/>
              </a:rPr>
              <a:t>, </a:t>
            </a:r>
            <a:r>
              <a:rPr lang="ko-KR" altLang="en-US">
                <a:ea typeface="맑은 고딕"/>
                <a:cs typeface="Calibri"/>
              </a:rPr>
              <a:t>모델링 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1A36A-4FED-A227-B4DA-91D0B1AC305E}"/>
              </a:ext>
            </a:extLst>
          </p:cNvPr>
          <p:cNvSpPr txBox="1"/>
          <p:nvPr/>
        </p:nvSpPr>
        <p:spPr>
          <a:xfrm>
            <a:off x="11346764" y="8797136"/>
            <a:ext cx="61549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조민건</a:t>
            </a:r>
            <a:r>
              <a:rPr lang="ko-KR" altLang="en-US">
                <a:ea typeface="맑은 고딕"/>
                <a:cs typeface="Calibri"/>
              </a:rPr>
              <a:t> : 데이터 수집</a:t>
            </a:r>
            <a:r>
              <a:rPr lang="en-US" altLang="ko-KR">
                <a:ea typeface="맑은 고딕"/>
                <a:cs typeface="Calibri"/>
              </a:rPr>
              <a:t>,</a:t>
            </a:r>
            <a:r>
              <a:rPr lang="ko-KR" altLang="en-US">
                <a:ea typeface="맑은 고딕"/>
                <a:cs typeface="Calibri"/>
              </a:rPr>
              <a:t> 데이터 </a:t>
            </a:r>
            <a:r>
              <a:rPr lang="ko-KR" altLang="en-US" err="1">
                <a:ea typeface="맑은 고딕"/>
                <a:cs typeface="Calibri"/>
              </a:rPr>
              <a:t>전처리</a:t>
            </a:r>
            <a:r>
              <a:rPr lang="ko-KR" altLang="en-US">
                <a:ea typeface="맑은 고딕"/>
                <a:cs typeface="Calibri"/>
              </a:rPr>
              <a:t>, 데이터 시각화</a:t>
            </a:r>
            <a:r>
              <a:rPr lang="en-US" altLang="ko-KR">
                <a:ea typeface="맑은 고딕"/>
                <a:cs typeface="Calibri"/>
              </a:rPr>
              <a:t>, </a:t>
            </a:r>
            <a:r>
              <a:rPr lang="ko-KR" altLang="en-US">
                <a:ea typeface="맑은 고딕"/>
                <a:cs typeface="Calibri"/>
              </a:rPr>
              <a:t>모델링</a:t>
            </a:r>
            <a:endParaRPr lang="ko-KR" altLang="en-US"/>
          </a:p>
        </p:txBody>
      </p:sp>
      <p:pic>
        <p:nvPicPr>
          <p:cNvPr id="14" name="그림 13" descr="미소, 인간의 얼굴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6B5F3AC5-889E-04DC-8DAB-84C9B671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350" y="2548890"/>
            <a:ext cx="2857500" cy="28727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 descr="인형, 장난감, 소녀, 인간의 얼굴이(가) 표시된 사진&#10;&#10;자동 생성된 설명">
            <a:extLst>
              <a:ext uri="{FF2B5EF4-FFF2-40B4-BE49-F238E27FC236}">
                <a16:creationId xmlns:a16="http://schemas.microsoft.com/office/drawing/2014/main" id="{4162E698-ABD3-6323-33CD-8B76554F6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2670810"/>
            <a:ext cx="2674620" cy="26441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 descr="스케치, 클립아트, 애니메이션, 미소이(가) 표시된 사진&#10;&#10;자동 생성된 설명">
            <a:extLst>
              <a:ext uri="{FF2B5EF4-FFF2-40B4-BE49-F238E27FC236}">
                <a16:creationId xmlns:a16="http://schemas.microsoft.com/office/drawing/2014/main" id="{E8F5085E-4159-64ED-B94D-BD1B4984A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778" y="5776913"/>
            <a:ext cx="2234565" cy="28784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 descr="미소, 소년, 사람, 만화 영화이(가) 표시된 사진&#10;&#10;자동 생성된 설명">
            <a:extLst>
              <a:ext uri="{FF2B5EF4-FFF2-40B4-BE49-F238E27FC236}">
                <a16:creationId xmlns:a16="http://schemas.microsoft.com/office/drawing/2014/main" id="{52D2AD5B-4433-E328-7B56-8091A64DD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5480" y="5644242"/>
            <a:ext cx="3048000" cy="304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가설 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</a:rPr>
              <a:t>설정</a:t>
            </a:r>
            <a:r>
              <a:rPr lang="ko-KR" altLang="en-US" sz="5200">
                <a:solidFill>
                  <a:srgbClr val="595959"/>
                </a:solidFill>
                <a:ea typeface="Pretendard ExtraBold"/>
              </a:rPr>
              <a:t> </a:t>
            </a:r>
            <a:endParaRPr lang="ko-KR" altLang="en-US" sz="5200" b="0" i="0" u="none" strike="noStrike">
              <a:solidFill>
                <a:srgbClr val="3452F0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600" y="7416800"/>
            <a:ext cx="1600200" cy="1600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7728" y="2601609"/>
            <a:ext cx="7607300" cy="4571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ea typeface="Pretendard Bold"/>
                <a:cs typeface="Calibri"/>
              </a:rPr>
              <a:t>관객수에 영향 미치는 </a:t>
            </a:r>
            <a:r>
              <a:rPr lang="ko-KR" altLang="en-US" sz="2800">
                <a:solidFill>
                  <a:srgbClr val="3452F0"/>
                </a:solidFill>
                <a:ea typeface="Pretendard Bold"/>
                <a:cs typeface="Calibri"/>
              </a:rPr>
              <a:t>변수</a:t>
            </a:r>
            <a:r>
              <a:rPr lang="ko-KR" altLang="en-US" sz="2800">
                <a:ea typeface="Pretendard Bold"/>
                <a:cs typeface="Calibri"/>
              </a:rPr>
              <a:t> (매개 변수)</a:t>
            </a:r>
            <a:endParaRPr lang="ko-KR" altLang="en-US" sz="2800">
              <a:ea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7728" y="3392169"/>
            <a:ext cx="13391960" cy="40539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endParaRPr lang="ko-KR" altLang="en-US" sz="3200" b="1">
              <a:solidFill>
                <a:srgbClr val="00B050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r>
              <a:rPr lang="en-US" altLang="ko-KR" sz="3200" b="1">
                <a:latin typeface="Pretendard Regular"/>
                <a:ea typeface="Pretendard Regular"/>
              </a:rPr>
              <a:t>2.</a:t>
            </a:r>
            <a:r>
              <a:rPr lang="ko-KR" altLang="en-US" sz="3200" b="1">
                <a:latin typeface="Pretendard Regular"/>
                <a:ea typeface="Pretendard Regular"/>
              </a:rPr>
              <a:t> </a:t>
            </a:r>
            <a:r>
              <a:rPr lang="ko-KR" altLang="en-US" sz="3200" b="1">
                <a:solidFill>
                  <a:srgbClr val="3452F0"/>
                </a:solidFill>
                <a:latin typeface="Pretendard Regular"/>
                <a:ea typeface="Pretendard Regular"/>
              </a:rPr>
              <a:t>영화 평점</a:t>
            </a:r>
            <a:r>
              <a:rPr lang="ko-KR" altLang="en-US" sz="3200" b="1">
                <a:latin typeface="Pretendard Regular"/>
                <a:ea typeface="Pretendard Regular"/>
              </a:rPr>
              <a:t>이 높을수록 총 관객수가 많을 것이다. (감독 평점)</a:t>
            </a: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endParaRPr lang="ko-KR" altLang="en-US" sz="3200" b="1">
              <a:solidFill>
                <a:srgbClr val="00B050"/>
              </a:solidFill>
              <a:latin typeface="Pretendard Regular"/>
              <a:ea typeface="Pretendard Regular"/>
              <a:cs typeface="Arial"/>
            </a:endParaRPr>
          </a:p>
          <a:p>
            <a:pPr>
              <a:lnSpc>
                <a:spcPct val="125329"/>
              </a:lnSpc>
            </a:pPr>
            <a:r>
              <a:rPr lang="ko-KR" altLang="en-US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  영화평점</a:t>
            </a:r>
            <a:r>
              <a:rPr lang="en-US" altLang="ko-KR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,</a:t>
            </a:r>
            <a:r>
              <a:rPr lang="ko-KR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 </a:t>
            </a:r>
            <a:r>
              <a:rPr lang="ko-KR" altLang="en-US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감독평점에</a:t>
            </a:r>
            <a:r>
              <a:rPr lang="ko-KR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 대한 가설 검정</a:t>
            </a:r>
            <a:endParaRPr lang="en-US" altLang="ko-KR" sz="2400">
              <a:solidFill>
                <a:srgbClr val="000000"/>
              </a:solidFill>
              <a:latin typeface="Arial"/>
              <a:ea typeface="Pretendard Regular"/>
              <a:cs typeface="Arial"/>
            </a:endParaRPr>
          </a:p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endParaRPr lang="ko-KR" altLang="en-US" sz="2400" b="1">
              <a:solidFill>
                <a:srgbClr val="000000"/>
              </a:solidFill>
              <a:latin typeface="Arial"/>
              <a:ea typeface="Pretendard Regular"/>
              <a:cs typeface="Arial"/>
            </a:endParaRPr>
          </a:p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ko-KR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H0</a:t>
            </a:r>
            <a:r>
              <a:rPr lang="en-US" altLang="ko-KR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:</a:t>
            </a:r>
            <a:r>
              <a:rPr lang="ko-KR" altLang="en-US" sz="2400" b="1">
                <a:latin typeface="Pretendard Regular"/>
                <a:ea typeface="Pretendard Regular"/>
              </a:rPr>
              <a:t> 관객수에 대해 영화 평점의 주효과가 있다</a:t>
            </a:r>
            <a:r>
              <a:rPr lang="en-US" altLang="ko-KR" sz="2400" b="1">
                <a:latin typeface="Pretendard Regular"/>
                <a:ea typeface="Pretendard Regular"/>
              </a:rPr>
              <a:t>.</a:t>
            </a:r>
            <a:r>
              <a:rPr lang="ko-KR" altLang="en-US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 </a:t>
            </a:r>
            <a:endParaRPr lang="en-US" altLang="ko-KR" sz="2400" b="1">
              <a:solidFill>
                <a:srgbClr val="000000"/>
              </a:solidFill>
              <a:latin typeface="Arial"/>
              <a:ea typeface="Pretendard Regular"/>
              <a:cs typeface="Arial"/>
            </a:endParaRPr>
          </a:p>
          <a:p>
            <a:pPr marL="342900" indent="-342900">
              <a:lnSpc>
                <a:spcPct val="125329"/>
              </a:lnSpc>
              <a:buFont typeface="Arial,Sans-Serif"/>
              <a:buChar char="•"/>
            </a:pPr>
            <a:r>
              <a:rPr lang="en-US" altLang="ko-KR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H0:</a:t>
            </a:r>
            <a:r>
              <a:rPr lang="ko-KR" altLang="en-US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 영화 평점과 감독평점의 </a:t>
            </a:r>
            <a:r>
              <a:rPr lang="ko-KR" altLang="en-US" sz="2400" b="1">
                <a:solidFill>
                  <a:srgbClr val="3452F0"/>
                </a:solidFill>
                <a:latin typeface="Arial"/>
                <a:ea typeface="Pretendard Regular"/>
                <a:cs typeface="Arial"/>
              </a:rPr>
              <a:t>상호작용 효과</a:t>
            </a:r>
            <a:r>
              <a:rPr lang="ko-KR" altLang="en-US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가 있다</a:t>
            </a:r>
            <a:r>
              <a:rPr lang="en-US" altLang="ko-KR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.</a:t>
            </a:r>
            <a:r>
              <a:rPr lang="ko-KR" altLang="en-US" sz="2400" b="1">
                <a:solidFill>
                  <a:srgbClr val="000000"/>
                </a:solidFill>
                <a:latin typeface="Arial"/>
                <a:ea typeface="Pretendard Regular"/>
                <a:cs typeface="Arial"/>
              </a:rPr>
              <a:t> </a:t>
            </a:r>
            <a:endParaRPr lang="ko-KR" altLang="en-US" sz="3200" b="1">
              <a:solidFill>
                <a:srgbClr val="00B050"/>
              </a:solidFill>
              <a:latin typeface="Pretendard Regular"/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6E110874-5A42-8C8F-2440-E9CB17B66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3171315"/>
            <a:ext cx="162433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1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가설 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</a:rPr>
              <a:t>2 결과 해석</a:t>
            </a:r>
            <a:endParaRPr lang="ko-KR" altLang="en-US" sz="5200" b="0" i="0" u="none" strike="noStrike" err="1">
              <a:solidFill>
                <a:srgbClr val="595959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87A9B52-4CCA-7AC5-024C-BB5E1DFC2A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944"/>
          <a:stretch/>
        </p:blipFill>
        <p:spPr>
          <a:xfrm>
            <a:off x="905348" y="4303628"/>
            <a:ext cx="11422704" cy="332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7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가설 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</a:rPr>
              <a:t>설정</a:t>
            </a:r>
            <a:r>
              <a:rPr lang="ko-KR" altLang="en-US" sz="5200">
                <a:solidFill>
                  <a:srgbClr val="595959"/>
                </a:solidFill>
                <a:ea typeface="Pretendard ExtraBold"/>
              </a:rPr>
              <a:t> </a:t>
            </a:r>
            <a:endParaRPr lang="ko-KR" altLang="en-US" sz="5200" b="0" i="0" u="none" strike="noStrike">
              <a:solidFill>
                <a:srgbClr val="3452F0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600" y="7416800"/>
            <a:ext cx="1600200" cy="1600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16000" y="3382169"/>
            <a:ext cx="13391960" cy="46953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altLang="ko-KR" sz="3200" b="1">
                <a:latin typeface="Pretendard Regular"/>
                <a:ea typeface="Pretendard Regular"/>
              </a:rPr>
              <a:t>3.</a:t>
            </a:r>
            <a:r>
              <a:rPr lang="ko-KR" altLang="en-US" sz="3200" b="1">
                <a:latin typeface="Pretendard Regular"/>
                <a:ea typeface="Pretendard Regular"/>
              </a:rPr>
              <a:t> </a:t>
            </a:r>
            <a:r>
              <a:rPr lang="ko-KR" altLang="en-US" sz="3200" b="1">
                <a:solidFill>
                  <a:srgbClr val="3452F0"/>
                </a:solidFill>
                <a:latin typeface="Pretendard Regular"/>
                <a:ea typeface="Pretendard Regular"/>
              </a:rPr>
              <a:t>예고편 조회수</a:t>
            </a:r>
            <a:r>
              <a:rPr lang="ko-KR" altLang="en-US" sz="3200" b="1">
                <a:latin typeface="Pretendard Regular"/>
                <a:ea typeface="Pretendard Regular"/>
              </a:rPr>
              <a:t>가 많을수록 총 관객수가 많을 것이다. (배우 인지도)</a:t>
            </a:r>
            <a:endParaRPr lang="en-US" altLang="ko-KR" sz="3200" b="1"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endParaRPr lang="en-US" altLang="ko-KR" sz="3200" b="1">
              <a:latin typeface="Pretendard Regular"/>
              <a:ea typeface="Pretendard Regular"/>
            </a:endParaRPr>
          </a:p>
          <a:p>
            <a:pPr marR="0" lvl="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retendard Regular"/>
                <a:cs typeface="Arial"/>
              </a:rPr>
              <a:t> 예고편 조회수와 배우 인지도에 대한 가설 검정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Pretendard Regular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,Sans-Serif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Pretendard Regular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,Sans-Serif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retendard Regular"/>
                <a:cs typeface="Arial"/>
              </a:rPr>
              <a:t>H0: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 관객수에 대해 예고편 조회수의 주효과가 있다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.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retendard Regular"/>
                <a:cs typeface="Arial"/>
              </a:rPr>
              <a:t> 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Pretendard Regular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,Sans-Serif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retendard Regular"/>
                <a:cs typeface="Arial"/>
              </a:rPr>
              <a:t>H0: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retendard Regular"/>
                <a:cs typeface="Arial"/>
              </a:rPr>
              <a:t> 예고편 조회수와 배우 인지도의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3452F0"/>
                </a:solidFill>
                <a:effectLst/>
                <a:uLnTx/>
                <a:uFillTx/>
                <a:latin typeface="Arial"/>
                <a:ea typeface="Pretendard Regular"/>
                <a:cs typeface="Arial"/>
              </a:rPr>
              <a:t>상호작용 효과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retendard Regular"/>
                <a:cs typeface="Arial"/>
              </a:rPr>
              <a:t>가 있다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retendard Regular"/>
                <a:cs typeface="Arial"/>
              </a:rPr>
              <a:t>.</a:t>
            </a:r>
            <a:endParaRPr lang="ko-KR" altLang="en-US" sz="3200" b="1" i="0" u="none" strike="noStrike">
              <a:solidFill>
                <a:srgbClr val="00B050"/>
              </a:solidFill>
              <a:latin typeface="Pretendard Regular"/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CDACDC99-6AB6-D19F-3ED7-5C07026585DF}"/>
              </a:ext>
            </a:extLst>
          </p:cNvPr>
          <p:cNvSpPr txBox="1"/>
          <p:nvPr/>
        </p:nvSpPr>
        <p:spPr>
          <a:xfrm>
            <a:off x="1057728" y="2601609"/>
            <a:ext cx="7607300" cy="4571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ea typeface="Pretendard Bold"/>
                <a:cs typeface="Calibri"/>
              </a:rPr>
              <a:t>관객수에 영향 미치는 </a:t>
            </a:r>
            <a:r>
              <a:rPr lang="ko-KR" altLang="en-US" sz="2800">
                <a:solidFill>
                  <a:srgbClr val="3452F0"/>
                </a:solidFill>
                <a:ea typeface="Pretendard Bold"/>
                <a:cs typeface="Calibri"/>
              </a:rPr>
              <a:t>변수</a:t>
            </a:r>
            <a:r>
              <a:rPr lang="ko-KR" altLang="en-US" sz="2800">
                <a:ea typeface="Pretendard Bold"/>
                <a:cs typeface="Calibri"/>
              </a:rPr>
              <a:t> (매개 변수)</a:t>
            </a:r>
            <a:endParaRPr lang="ko-KR" altLang="en-US" sz="2800">
              <a:ea typeface="Pretendard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E2287D91-32A8-763D-D44A-1C3ADFC3CBE0}"/>
              </a:ext>
            </a:extLst>
          </p:cNvPr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E38AD2C7-18FF-CE3E-43CB-C31EDF6DB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3171315"/>
            <a:ext cx="162433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05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가설 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</a:rPr>
              <a:t>3 결과 해석</a:t>
            </a:r>
            <a:endParaRPr lang="ko-KR" altLang="en-US" sz="5200" b="0" i="0" u="none" strike="noStrike" err="1">
              <a:solidFill>
                <a:srgbClr val="595959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5" name="그림 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3CFF77C4-5733-9897-1280-6D3A368BCF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800"/>
          <a:stretch/>
        </p:blipFill>
        <p:spPr>
          <a:xfrm>
            <a:off x="1016000" y="4049939"/>
            <a:ext cx="11002736" cy="34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5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가설 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</a:rPr>
              <a:t>3 결과 해석</a:t>
            </a:r>
            <a:endParaRPr lang="ko-KR" altLang="en-US" sz="5200" b="0" i="0" u="none" strike="noStrike" err="1">
              <a:solidFill>
                <a:srgbClr val="595959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2" name="그림 1" descr="텍스트, 폰트, 화이트, 영수증이(가) 표시된 사진&#10;&#10;자동 생성된 설명">
            <a:extLst>
              <a:ext uri="{FF2B5EF4-FFF2-40B4-BE49-F238E27FC236}">
                <a16:creationId xmlns:a16="http://schemas.microsoft.com/office/drawing/2014/main" id="{03239B41-8D8D-FAB6-D573-CAD1B9E48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4020834"/>
            <a:ext cx="7935659" cy="3858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8FD1C7-4CAA-1FF0-264D-6B0BA05CFA59}"/>
              </a:ext>
            </a:extLst>
          </p:cNvPr>
          <p:cNvSpPr txBox="1"/>
          <p:nvPr/>
        </p:nvSpPr>
        <p:spPr>
          <a:xfrm>
            <a:off x="1272988" y="8072264"/>
            <a:ext cx="9144000" cy="589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Pretendard Bold"/>
                <a:cs typeface="Calibri"/>
              </a:rPr>
              <a:t>랜덤 포레스트 모델의 성능이 가장 좋게 나왔다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Pretendard Bold"/>
                <a:cs typeface="Calibri"/>
              </a:rPr>
              <a:t>. 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628031-0644-3642-AB3F-DD5F6CB45D81}"/>
              </a:ext>
            </a:extLst>
          </p:cNvPr>
          <p:cNvSpPr/>
          <p:nvPr/>
        </p:nvSpPr>
        <p:spPr>
          <a:xfrm>
            <a:off x="5701393" y="6912428"/>
            <a:ext cx="1832428" cy="653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38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가설 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</a:rPr>
              <a:t>설정(애니메이션)</a:t>
            </a:r>
            <a:endParaRPr lang="ko-KR" altLang="en-US" sz="5200" b="0" i="0" u="none" strike="noStrike">
              <a:solidFill>
                <a:srgbClr val="595959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8265B8B-4DCC-1F95-9187-6DFC17A60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945" y="5287192"/>
            <a:ext cx="7652910" cy="3509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81CBD7-4EA3-4508-7409-CC3CCA14CBD3}"/>
              </a:ext>
            </a:extLst>
          </p:cNvPr>
          <p:cNvSpPr txBox="1"/>
          <p:nvPr/>
        </p:nvSpPr>
        <p:spPr>
          <a:xfrm>
            <a:off x="963542" y="4223435"/>
            <a:ext cx="6775755" cy="481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329"/>
              </a:lnSpc>
            </a:pPr>
            <a:r>
              <a:rPr lang="en-US" altLang="ko-KR" sz="2200" b="1">
                <a:ea typeface="+mn-lt"/>
                <a:cs typeface="+mn-lt"/>
              </a:rPr>
              <a:t>H0  : </a:t>
            </a:r>
            <a:r>
              <a:rPr lang="ko-KR" altLang="en-US" sz="2200" b="1">
                <a:ea typeface="+mn-lt"/>
                <a:cs typeface="+mn-lt"/>
              </a:rPr>
              <a:t>시리즈 여부에 따라 평균 관객수 차이가 없다</a:t>
            </a:r>
            <a:r>
              <a:rPr lang="en-US" altLang="ko-KR" sz="2200" b="1">
                <a:ea typeface="+mn-lt"/>
                <a:cs typeface="+mn-lt"/>
              </a:rPr>
              <a:t>.</a:t>
            </a:r>
            <a:endParaRPr lang="en-US" altLang="ko-KR" sz="2200">
              <a:cs typeface="Calibri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7A967A4-F3CA-2E3C-6BFF-0EE5197B57FF}"/>
              </a:ext>
            </a:extLst>
          </p:cNvPr>
          <p:cNvSpPr txBox="1"/>
          <p:nvPr/>
        </p:nvSpPr>
        <p:spPr>
          <a:xfrm>
            <a:off x="963542" y="3320411"/>
            <a:ext cx="8701313" cy="66971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altLang="ko-KR" sz="3200">
                <a:ea typeface="Pretendard Bold"/>
                <a:cs typeface="Calibri"/>
              </a:rPr>
              <a:t>1. </a:t>
            </a:r>
            <a:r>
              <a:rPr lang="ko-KR" altLang="en-US" sz="3200">
                <a:solidFill>
                  <a:srgbClr val="3452F0"/>
                </a:solidFill>
                <a:ea typeface="Pretendard Bold"/>
                <a:cs typeface="Calibri"/>
              </a:rPr>
              <a:t>시리즈 여부</a:t>
            </a:r>
            <a:r>
              <a:rPr lang="ko-KR" altLang="en-US" sz="3200">
                <a:ea typeface="Pretendard Bold"/>
                <a:cs typeface="Calibri"/>
              </a:rPr>
              <a:t>에 따라 평균 관객수 차이가 있을 것이다</a:t>
            </a:r>
            <a:r>
              <a:rPr lang="en-US" altLang="ko-KR" sz="3200">
                <a:ea typeface="Pretendard Bold"/>
                <a:cs typeface="Calibri"/>
              </a:rPr>
              <a:t>.</a:t>
            </a:r>
          </a:p>
        </p:txBody>
      </p:sp>
      <p:pic>
        <p:nvPicPr>
          <p:cNvPr id="20" name="그림 1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C64CE064-D9C4-BC74-AD2A-53184F10B3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t="6127" r="54930" b="1385"/>
          <a:stretch/>
        </p:blipFill>
        <p:spPr>
          <a:xfrm>
            <a:off x="1742295" y="4837651"/>
            <a:ext cx="5218250" cy="43479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7C0D6E-8792-B29A-F9F6-D31DBDCD363E}"/>
              </a:ext>
            </a:extLst>
          </p:cNvPr>
          <p:cNvSpPr/>
          <p:nvPr/>
        </p:nvSpPr>
        <p:spPr>
          <a:xfrm>
            <a:off x="12849679" y="6622142"/>
            <a:ext cx="925286" cy="417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33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가설 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</a:rPr>
              <a:t>설정(애니메이션)</a:t>
            </a:r>
            <a:endParaRPr lang="ko-KR" altLang="en-US" sz="5200" b="0" i="0" u="none" strike="noStrike">
              <a:solidFill>
                <a:srgbClr val="595959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B7B324C4-2077-EB9C-3B27-AE5A597F20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89" t="5411" r="4848" b="2102"/>
          <a:stretch/>
        </p:blipFill>
        <p:spPr>
          <a:xfrm>
            <a:off x="1607275" y="4821404"/>
            <a:ext cx="5218250" cy="43479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81CBD7-4EA3-4508-7409-CC3CCA14CBD3}"/>
              </a:ext>
            </a:extLst>
          </p:cNvPr>
          <p:cNvSpPr txBox="1"/>
          <p:nvPr/>
        </p:nvSpPr>
        <p:spPr>
          <a:xfrm>
            <a:off x="963543" y="4168218"/>
            <a:ext cx="6775755" cy="481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329"/>
              </a:lnSpc>
            </a:pPr>
            <a:r>
              <a:rPr lang="en-US" altLang="ko-KR" sz="2200" b="1">
                <a:ea typeface="+mn-lt"/>
                <a:cs typeface="+mn-lt"/>
              </a:rPr>
              <a:t>H0  : </a:t>
            </a:r>
            <a:r>
              <a:rPr lang="ko-KR" altLang="en-US" sz="2200" b="1">
                <a:ea typeface="+mn-lt"/>
                <a:cs typeface="+mn-lt"/>
              </a:rPr>
              <a:t>시리즈 여부에 따라 평균 관객수 차이가 없다</a:t>
            </a:r>
            <a:r>
              <a:rPr lang="en-US" altLang="ko-KR" sz="2200" b="1">
                <a:ea typeface="+mn-lt"/>
                <a:cs typeface="+mn-lt"/>
              </a:rPr>
              <a:t>.</a:t>
            </a:r>
            <a:endParaRPr lang="en-US" altLang="ko-KR" sz="2200">
              <a:cs typeface="Calibri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7A967A4-F3CA-2E3C-6BFF-0EE5197B57FF}"/>
              </a:ext>
            </a:extLst>
          </p:cNvPr>
          <p:cNvSpPr txBox="1"/>
          <p:nvPr/>
        </p:nvSpPr>
        <p:spPr>
          <a:xfrm>
            <a:off x="963543" y="3273949"/>
            <a:ext cx="8701313" cy="66971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altLang="ko-KR" sz="3200">
                <a:ea typeface="Pretendard Bold"/>
                <a:cs typeface="Calibri"/>
              </a:rPr>
              <a:t>2. </a:t>
            </a:r>
            <a:r>
              <a:rPr lang="ko-KR" altLang="en-US" sz="3200">
                <a:solidFill>
                  <a:srgbClr val="3452F0"/>
                </a:solidFill>
                <a:ea typeface="Pretendard Bold"/>
                <a:cs typeface="Calibri"/>
              </a:rPr>
              <a:t>원작 유무</a:t>
            </a:r>
            <a:r>
              <a:rPr lang="ko-KR" altLang="en-US" sz="3200">
                <a:ea typeface="Pretendard Bold"/>
                <a:cs typeface="Calibri"/>
              </a:rPr>
              <a:t>에 따라 평균 관객수 차이가 있을 것이다</a:t>
            </a:r>
            <a:r>
              <a:rPr lang="en-US" altLang="ko-KR" sz="3200">
                <a:ea typeface="Pretendard Bold"/>
                <a:cs typeface="Calibri"/>
              </a:rPr>
              <a:t>.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2194767-49C6-6095-7232-EF0BC1602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865" y="5018966"/>
            <a:ext cx="8017070" cy="38446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A561517-4BD7-3322-23AA-E1420116EED7}"/>
              </a:ext>
            </a:extLst>
          </p:cNvPr>
          <p:cNvSpPr/>
          <p:nvPr/>
        </p:nvSpPr>
        <p:spPr>
          <a:xfrm>
            <a:off x="12450536" y="6476999"/>
            <a:ext cx="1106714" cy="47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228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b="0" i="0" u="none" strike="noStrike">
                <a:solidFill>
                  <a:srgbClr val="595959"/>
                </a:solidFill>
                <a:ea typeface="Pretendard ExtraBold"/>
                <a:cs typeface="Calibri"/>
              </a:rPr>
              <a:t>전체 </a:t>
            </a:r>
            <a:r>
              <a:rPr lang="ko-KR" altLang="en-US" sz="5200">
                <a:solidFill>
                  <a:srgbClr val="595959"/>
                </a:solidFill>
                <a:ea typeface="Pretendard ExtraBold"/>
                <a:cs typeface="Calibri"/>
              </a:rPr>
              <a:t>변수</a:t>
            </a:r>
            <a:endParaRPr lang="ko-KR" altLang="en-US" sz="5200" b="0" i="0" u="none" strike="noStrike">
              <a:solidFill>
                <a:srgbClr val="595959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3074403"/>
            <a:ext cx="162433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5" name="그림 4" descr="텍스트, 폰트, 영수증이(가) 표시된 사진&#10;&#10;자동 생성된 설명">
            <a:extLst>
              <a:ext uri="{FF2B5EF4-FFF2-40B4-BE49-F238E27FC236}">
                <a16:creationId xmlns:a16="http://schemas.microsoft.com/office/drawing/2014/main" id="{1B99F332-8048-0F9E-8A0E-A12DB0CDC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337" y="4350506"/>
            <a:ext cx="4270953" cy="4513090"/>
          </a:xfrm>
          <a:prstGeom prst="rect">
            <a:avLst/>
          </a:prstGeom>
        </p:spPr>
      </p:pic>
      <p:pic>
        <p:nvPicPr>
          <p:cNvPr id="11" name="그림 10" descr="텍스트, 영수증, 폰트이(가) 표시된 사진&#10;&#10;자동 생성된 설명">
            <a:extLst>
              <a:ext uri="{FF2B5EF4-FFF2-40B4-BE49-F238E27FC236}">
                <a16:creationId xmlns:a16="http://schemas.microsoft.com/office/drawing/2014/main" id="{F7F0F147-2AB5-EA84-54BD-6925E4DC9A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8"/>
          <a:stretch/>
        </p:blipFill>
        <p:spPr>
          <a:xfrm>
            <a:off x="1395963" y="4404742"/>
            <a:ext cx="4084128" cy="4505711"/>
          </a:xfrm>
          <a:prstGeom prst="rect">
            <a:avLst/>
          </a:prstGeom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603F64F2-6960-E8CB-16D6-1FE604AD6305}"/>
              </a:ext>
            </a:extLst>
          </p:cNvPr>
          <p:cNvSpPr txBox="1"/>
          <p:nvPr/>
        </p:nvSpPr>
        <p:spPr>
          <a:xfrm>
            <a:off x="9766300" y="3517566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11388A76-AA11-93F3-C3F2-827348F93029}"/>
              </a:ext>
            </a:extLst>
          </p:cNvPr>
          <p:cNvSpPr txBox="1"/>
          <p:nvPr/>
        </p:nvSpPr>
        <p:spPr>
          <a:xfrm>
            <a:off x="788069" y="3189648"/>
            <a:ext cx="8701313" cy="7642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ea typeface="Pretendard Bold"/>
                <a:cs typeface="Calibri"/>
              </a:rPr>
              <a:t>전체 변수를 넣고 모델을 돌리기 전 </a:t>
            </a:r>
            <a:r>
              <a:rPr lang="ko-KR" altLang="en-US" sz="2800" err="1">
                <a:solidFill>
                  <a:srgbClr val="3452F0"/>
                </a:solidFill>
                <a:ea typeface="Pretendard Bold"/>
                <a:cs typeface="Calibri"/>
              </a:rPr>
              <a:t>다중공선성</a:t>
            </a:r>
            <a:r>
              <a:rPr lang="ko-KR" altLang="en-US" sz="2800">
                <a:solidFill>
                  <a:srgbClr val="3452F0"/>
                </a:solidFill>
                <a:ea typeface="Pretendard Bold"/>
                <a:cs typeface="Calibri"/>
              </a:rPr>
              <a:t> 검정</a:t>
            </a:r>
            <a:r>
              <a:rPr lang="ko-KR" altLang="en-US" sz="2800">
                <a:ea typeface="Pretendard Bold"/>
                <a:cs typeface="Calibri"/>
              </a:rPr>
              <a:t>을 실시</a:t>
            </a:r>
            <a:endParaRPr lang="ko-KR" altLang="en-US" sz="2800">
              <a:ea typeface="Pretendard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62E892D-DCC2-BFB7-2408-F4DE3DB8A3F7}"/>
              </a:ext>
            </a:extLst>
          </p:cNvPr>
          <p:cNvSpPr txBox="1"/>
          <p:nvPr/>
        </p:nvSpPr>
        <p:spPr>
          <a:xfrm>
            <a:off x="6392929" y="5368803"/>
            <a:ext cx="3557521" cy="8682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 총 </a:t>
            </a:r>
            <a:r>
              <a:rPr lang="ko-KR" altLang="en-US" sz="2800" err="1">
                <a:solidFill>
                  <a:srgbClr val="3452F0"/>
                </a:solidFill>
                <a:ea typeface="Pretendard Bold"/>
              </a:rPr>
              <a:t>언급수</a:t>
            </a: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 </a:t>
            </a:r>
            <a:r>
              <a:rPr lang="ko-KR" altLang="en-US" sz="2800">
                <a:ea typeface="Pretendard Bold"/>
              </a:rPr>
              <a:t>변수를 제외</a:t>
            </a: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B34A36B7-6E14-270B-04AB-147871B9C324}"/>
              </a:ext>
            </a:extLst>
          </p:cNvPr>
          <p:cNvSpPr/>
          <p:nvPr/>
        </p:nvSpPr>
        <p:spPr>
          <a:xfrm>
            <a:off x="6042237" y="6227993"/>
            <a:ext cx="4270954" cy="653142"/>
          </a:xfrm>
          <a:prstGeom prst="rightArrow">
            <a:avLst/>
          </a:prstGeom>
          <a:solidFill>
            <a:srgbClr val="5C5C5D"/>
          </a:solidFill>
          <a:ln>
            <a:solidFill>
              <a:srgbClr val="5C5C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DA4D62-71DE-412A-E442-DB01AC58937A}"/>
              </a:ext>
            </a:extLst>
          </p:cNvPr>
          <p:cNvSpPr/>
          <p:nvPr/>
        </p:nvSpPr>
        <p:spPr>
          <a:xfrm>
            <a:off x="1963965" y="6604000"/>
            <a:ext cx="3265713" cy="1124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275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b="0" i="0" u="none" strike="noStrike">
                <a:solidFill>
                  <a:srgbClr val="595959"/>
                </a:solidFill>
                <a:ea typeface="Pretendard ExtraBold"/>
                <a:cs typeface="Calibri"/>
              </a:rPr>
              <a:t>전체 </a:t>
            </a:r>
            <a:r>
              <a:rPr lang="ko-KR" altLang="en-US" sz="5200">
                <a:solidFill>
                  <a:srgbClr val="595959"/>
                </a:solidFill>
                <a:ea typeface="Pretendard ExtraBold"/>
                <a:cs typeface="Calibri"/>
              </a:rPr>
              <a:t>변수</a:t>
            </a:r>
            <a:endParaRPr lang="ko-KR" altLang="en-US" sz="5200" b="0" i="0" u="none" strike="noStrike">
              <a:solidFill>
                <a:srgbClr val="595959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3292118"/>
            <a:ext cx="162433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19" name="그림 18" descr="텍스트, 폰트, 화이트, 영수증이(가) 표시된 사진&#10;&#10;자동 생성된 설명">
            <a:extLst>
              <a:ext uri="{FF2B5EF4-FFF2-40B4-BE49-F238E27FC236}">
                <a16:creationId xmlns:a16="http://schemas.microsoft.com/office/drawing/2014/main" id="{D97D37A5-D1F1-69F8-4572-26D9B74AEC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1" t="413" r="7427" b="9091"/>
          <a:stretch/>
        </p:blipFill>
        <p:spPr>
          <a:xfrm>
            <a:off x="782256" y="3596685"/>
            <a:ext cx="9207417" cy="3983094"/>
          </a:xfrm>
          <a:prstGeom prst="rect">
            <a:avLst/>
          </a:prstGeom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05986B62-5F8F-9A7C-7BAB-427807D7AAC5}"/>
              </a:ext>
            </a:extLst>
          </p:cNvPr>
          <p:cNvSpPr txBox="1"/>
          <p:nvPr/>
        </p:nvSpPr>
        <p:spPr>
          <a:xfrm>
            <a:off x="1028700" y="2637867"/>
            <a:ext cx="7607300" cy="4571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ea typeface="Pretendard Bold"/>
                <a:cs typeface="Calibri"/>
              </a:rPr>
              <a:t>총 </a:t>
            </a:r>
            <a:r>
              <a:rPr lang="ko-KR" altLang="en-US" sz="2800" err="1">
                <a:ea typeface="Pretendard Bold"/>
                <a:cs typeface="Calibri"/>
              </a:rPr>
              <a:t>언급수를</a:t>
            </a:r>
            <a:r>
              <a:rPr lang="ko-KR" altLang="en-US" sz="2800">
                <a:ea typeface="Pretendard Bold"/>
                <a:cs typeface="Calibri"/>
              </a:rPr>
              <a:t> 제외</a:t>
            </a:r>
            <a:endParaRPr lang="ko-KR" altLang="en-US" sz="2800">
              <a:ea typeface="Pretendard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D7CA8-848F-BBF4-2792-4C171725E2E5}"/>
              </a:ext>
            </a:extLst>
          </p:cNvPr>
          <p:cNvSpPr txBox="1"/>
          <p:nvPr/>
        </p:nvSpPr>
        <p:spPr>
          <a:xfrm>
            <a:off x="1028700" y="8041633"/>
            <a:ext cx="9144000" cy="589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Pretendard Bold"/>
                <a:cs typeface="Calibri"/>
              </a:rPr>
              <a:t>선형 회귀 모델과 </a:t>
            </a:r>
            <a:r>
              <a:rPr kumimoji="0" lang="ko-KR" alt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Pretendard Bold"/>
                <a:cs typeface="Calibri"/>
              </a:rPr>
              <a:t>라쏘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Pretendard Bold"/>
                <a:cs typeface="Calibri"/>
              </a:rPr>
              <a:t> 회귀 모델의 성능이 가장 좋게 나왔다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Pretendard Bold"/>
                <a:cs typeface="Calibri"/>
              </a:rPr>
              <a:t>. 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B91574-DF5B-DCF4-8532-981DFFC25D7B}"/>
              </a:ext>
            </a:extLst>
          </p:cNvPr>
          <p:cNvSpPr/>
          <p:nvPr/>
        </p:nvSpPr>
        <p:spPr>
          <a:xfrm>
            <a:off x="7987393" y="3773714"/>
            <a:ext cx="1832428" cy="653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67AFA6-40E0-A66C-310D-0B30FB366AB1}"/>
              </a:ext>
            </a:extLst>
          </p:cNvPr>
          <p:cNvSpPr/>
          <p:nvPr/>
        </p:nvSpPr>
        <p:spPr>
          <a:xfrm>
            <a:off x="4177392" y="5007427"/>
            <a:ext cx="1832428" cy="653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018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solidFill>
                  <a:srgbClr val="595959"/>
                </a:solidFill>
                <a:ea typeface="Pretendard ExtraBold"/>
                <a:cs typeface="Calibri"/>
              </a:rPr>
              <a:t>코로나 기간</a:t>
            </a:r>
            <a:endParaRPr lang="ko-KR" altLang="en-US" sz="5200" b="0" i="0" u="none" strike="noStrike">
              <a:solidFill>
                <a:srgbClr val="595959"/>
              </a:solidFill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88069" y="3305522"/>
            <a:ext cx="162433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BB19FAFD-13FD-5F27-8D1A-06B180DCD2C1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10" name="그림 9" descr="텍스트, 폰트, 영수증, 화이트이(가) 표시된 사진&#10;&#10;자동 생성된 설명">
            <a:extLst>
              <a:ext uri="{FF2B5EF4-FFF2-40B4-BE49-F238E27FC236}">
                <a16:creationId xmlns:a16="http://schemas.microsoft.com/office/drawing/2014/main" id="{0304889B-B473-8727-4A1B-04B6DE5B5F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0" b="2959"/>
          <a:stretch/>
        </p:blipFill>
        <p:spPr>
          <a:xfrm>
            <a:off x="10571843" y="4203648"/>
            <a:ext cx="7447108" cy="3054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54A529-C67E-CAE6-7BDB-6488F7F17B61}"/>
              </a:ext>
            </a:extLst>
          </p:cNvPr>
          <p:cNvSpPr txBox="1"/>
          <p:nvPr/>
        </p:nvSpPr>
        <p:spPr>
          <a:xfrm>
            <a:off x="1016000" y="2443606"/>
            <a:ext cx="3557521" cy="8682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 </a:t>
            </a:r>
            <a:r>
              <a:rPr lang="ko-KR" altLang="en-US" sz="2800">
                <a:ea typeface="Pretendard Bold"/>
              </a:rPr>
              <a:t>총 </a:t>
            </a:r>
            <a:r>
              <a:rPr lang="ko-KR" altLang="en-US" sz="2800" err="1">
                <a:ea typeface="Pretendard Bold"/>
              </a:rPr>
              <a:t>언급수</a:t>
            </a:r>
            <a:r>
              <a:rPr lang="ko-KR" altLang="en-US" sz="2800">
                <a:ea typeface="Pretendard Bold"/>
              </a:rPr>
              <a:t> 변수를 제외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2B212C-E800-769F-76C3-148F7D18322B}"/>
              </a:ext>
            </a:extLst>
          </p:cNvPr>
          <p:cNvSpPr txBox="1"/>
          <p:nvPr/>
        </p:nvSpPr>
        <p:spPr>
          <a:xfrm>
            <a:off x="1194733" y="7825037"/>
            <a:ext cx="15836636" cy="8682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ea typeface="Pretendard Bold"/>
              </a:rPr>
              <a:t> </a:t>
            </a:r>
            <a:r>
              <a:rPr lang="ko-KR" altLang="en-US" sz="2800" err="1">
                <a:ea typeface="Pretendard Bold"/>
              </a:rPr>
              <a:t>릿지회귀</a:t>
            </a:r>
            <a:r>
              <a:rPr lang="ko-KR" altLang="en-US" sz="2800">
                <a:ea typeface="Pretendard Bold"/>
              </a:rPr>
              <a:t> 모델의 성능이 가장 좋게 나왔지만</a:t>
            </a:r>
            <a:r>
              <a:rPr lang="en-US" altLang="ko-KR" sz="2800">
                <a:ea typeface="Pretendard Bold"/>
              </a:rPr>
              <a:t>, </a:t>
            </a:r>
            <a:r>
              <a:rPr lang="ko-KR" altLang="en-US" sz="2800">
                <a:ea typeface="Pretendard Bold"/>
              </a:rPr>
              <a:t>코로나 기간을 포함한 모델에 비해서 성능이 떨어진 것을 알 수 있다</a:t>
            </a:r>
            <a:r>
              <a:rPr lang="en-US" altLang="ko-KR" sz="2800">
                <a:ea typeface="Pretendard Bold"/>
              </a:rPr>
              <a:t>. </a:t>
            </a:r>
            <a:endParaRPr lang="ko-KR" altLang="en-US" sz="2800">
              <a:ea typeface="Pretendard Bold"/>
            </a:endParaRPr>
          </a:p>
        </p:txBody>
      </p:sp>
      <p:pic>
        <p:nvPicPr>
          <p:cNvPr id="5" name="그림 4" descr="텍스트, 폰트, 화이트, 영수증이(가) 표시된 사진&#10;&#10;자동 생성된 설명">
            <a:extLst>
              <a:ext uri="{FF2B5EF4-FFF2-40B4-BE49-F238E27FC236}">
                <a16:creationId xmlns:a16="http://schemas.microsoft.com/office/drawing/2014/main" id="{53CA700D-BBA4-5F7B-887C-4D1A0337FA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188" r="2965" b="7772"/>
          <a:stretch/>
        </p:blipFill>
        <p:spPr>
          <a:xfrm>
            <a:off x="775598" y="4201998"/>
            <a:ext cx="7423878" cy="323335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33D1FD9-167A-7777-EB25-DB5048310878}"/>
              </a:ext>
            </a:extLst>
          </p:cNvPr>
          <p:cNvSpPr/>
          <p:nvPr/>
        </p:nvSpPr>
        <p:spPr>
          <a:xfrm>
            <a:off x="8082642" y="5320393"/>
            <a:ext cx="2104571" cy="9797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11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원, 창의성이(가) 표시된 사진&#10;&#10;자동 생성된 설명">
            <a:extLst>
              <a:ext uri="{FF2B5EF4-FFF2-40B4-BE49-F238E27FC236}">
                <a16:creationId xmlns:a16="http://schemas.microsoft.com/office/drawing/2014/main" id="{82691A2E-23BA-ACA7-FC15-4494385A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900000">
            <a:off x="11032491" y="-732359"/>
            <a:ext cx="5218794" cy="829264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23879"/>
            <a:ext cx="3731622" cy="1035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latin typeface="Calibri"/>
                <a:ea typeface="Pretendard ExtraBold"/>
                <a:cs typeface="Calibri"/>
              </a:rPr>
              <a:t>프로젝트 주제 </a:t>
            </a:r>
            <a:r>
              <a:rPr lang="ko-KR" sz="5200" b="0" i="0" u="none" strike="noStrike">
                <a:latin typeface="Calibri"/>
                <a:ea typeface="Pretendard ExtraBold"/>
                <a:cs typeface="Calibri"/>
              </a:rPr>
              <a:t>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6000" y="2377979"/>
            <a:ext cx="637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200" b="1">
                <a:solidFill>
                  <a:srgbClr val="595959"/>
                </a:solidFill>
                <a:latin typeface="Calibri"/>
                <a:ea typeface="Pretendard Regular"/>
                <a:cs typeface="Calibri"/>
              </a:rPr>
              <a:t>배경 및 주제 선정 동기​</a:t>
            </a:r>
            <a:endParaRPr lang="ko-KR" altLang="en-US" sz="2200" b="1" i="0" u="none" strike="noStrike">
              <a:solidFill>
                <a:srgbClr val="595959"/>
              </a:solidFill>
              <a:latin typeface="Calibri"/>
              <a:ea typeface="Pretendard Regular"/>
              <a:cs typeface="Calibri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91414A9B-1706-49D8-B2F5-F17CA763F098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27" name="그림 26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CFF34976-D3A5-0B9C-AFA1-27147ABD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3818478"/>
            <a:ext cx="6609908" cy="196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5FCD3D0F-BBE7-8AD4-5159-DD6CDC62F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71" y="6709367"/>
            <a:ext cx="10039667" cy="145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54C0B0D1-B9C0-6172-14BD-5E21ECFC6622}"/>
              </a:ext>
            </a:extLst>
          </p:cNvPr>
          <p:cNvSpPr txBox="1"/>
          <p:nvPr/>
        </p:nvSpPr>
        <p:spPr>
          <a:xfrm>
            <a:off x="10908011" y="3156714"/>
            <a:ext cx="5749997" cy="20413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영화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산업의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리스크를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줄이고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효과적인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의사결정을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지원하기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위해 </a:t>
            </a:r>
            <a:r>
              <a:rPr lang="ko-KR" altLang="en-US" sz="2800" b="1">
                <a:solidFill>
                  <a:srgbClr val="3452F0"/>
                </a:solidFill>
                <a:ea typeface="Pretendard Bold"/>
                <a:cs typeface="+mn-lt"/>
              </a:rPr>
              <a:t>총 관객수에 영향을 미치는 변수들을 파악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하고 </a:t>
            </a:r>
            <a:endParaRPr lang="en-US" altLang="ko-KR" sz="2800" b="1">
              <a:solidFill>
                <a:srgbClr val="595959"/>
              </a:solidFill>
              <a:ea typeface="Pretendard Bold"/>
              <a:cs typeface="+mn-lt"/>
            </a:endParaRPr>
          </a:p>
          <a:p>
            <a:pPr>
              <a:lnSpc>
                <a:spcPct val="125329"/>
              </a:lnSpc>
            </a:pPr>
            <a:r>
              <a:rPr lang="en-US" altLang="ko-KR" sz="2800" b="1" err="1">
                <a:solidFill>
                  <a:srgbClr val="595959"/>
                </a:solidFill>
                <a:ea typeface="Pretendard Bold"/>
                <a:cs typeface="+mn-lt"/>
              </a:rPr>
              <a:t>이를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 </a:t>
            </a:r>
            <a:r>
              <a:rPr lang="ko-KR" altLang="en-US" sz="2800" b="1">
                <a:solidFill>
                  <a:srgbClr val="3452F0"/>
                </a:solidFill>
                <a:ea typeface="Pretendard Bold"/>
                <a:cs typeface="+mn-lt"/>
              </a:rPr>
              <a:t>예측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하여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성공적인 영화 마케팅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및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배급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전략을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Pretendard Bold"/>
                <a:cs typeface="+mn-lt"/>
              </a:rPr>
              <a:t>수립하고자</a:t>
            </a:r>
            <a:r>
              <a:rPr lang="en-US" altLang="ko-KR" sz="2800" b="1">
                <a:solidFill>
                  <a:srgbClr val="595959"/>
                </a:solidFill>
                <a:ea typeface="Pretendard Bold"/>
                <a:cs typeface="+mn-lt"/>
              </a:rPr>
              <a:t> 함.</a:t>
            </a:r>
            <a:endParaRPr lang="ko-KR" altLang="en-US" sz="2800">
              <a:solidFill>
                <a:srgbClr val="595959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lnSpc>
                <a:spcPct val="125329"/>
              </a:lnSpc>
            </a:pPr>
            <a:endParaRPr lang="en-US" altLang="ko-KR" sz="2400" b="1">
              <a:solidFill>
                <a:srgbClr val="595959"/>
              </a:solidFill>
              <a:ea typeface="맑은 고딕"/>
              <a:cs typeface="Calibri"/>
            </a:endParaRPr>
          </a:p>
          <a:p>
            <a:pPr>
              <a:lnSpc>
                <a:spcPct val="125329"/>
              </a:lnSpc>
            </a:pPr>
            <a:endParaRPr lang="en-US" altLang="en-US" sz="2400" b="1">
              <a:solidFill>
                <a:srgbClr val="595959"/>
              </a:solidFill>
              <a:ea typeface="Pretendard Bold"/>
              <a:cs typeface="Calibri"/>
            </a:endParaRPr>
          </a:p>
          <a:p>
            <a:pPr>
              <a:lnSpc>
                <a:spcPct val="125329"/>
              </a:lnSpc>
            </a:pPr>
            <a:endParaRPr lang="ko-KR" altLang="en-US" sz="2000" b="1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49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4165600"/>
            <a:ext cx="520700" cy="52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b="0" i="0" u="none" strike="noStrike">
                <a:ea typeface="Pretendard ExtraBold"/>
                <a:cs typeface="Calibri"/>
              </a:rPr>
              <a:t>결론</a:t>
            </a:r>
            <a:endParaRPr lang="ko-KR" sz="5200" b="0" i="0" u="none" strike="noStrike"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16000" y="3222004"/>
            <a:ext cx="16243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600" y="7416800"/>
            <a:ext cx="1600200" cy="1600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0300" y="4254500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8093" y="4196171"/>
            <a:ext cx="13196047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시리즈 여부</a:t>
            </a:r>
            <a:r>
              <a:rPr lang="ko-KR" altLang="en-US" sz="2800">
                <a:ea typeface="Pretendard Bold"/>
              </a:rPr>
              <a:t>와 </a:t>
            </a:r>
            <a:r>
              <a:rPr lang="ko-KR" altLang="en-US" sz="2800" err="1">
                <a:ea typeface="Pretendard Bold"/>
              </a:rPr>
              <a:t>언급량과</a:t>
            </a:r>
            <a:r>
              <a:rPr lang="en-US" altLang="ko-KR" sz="2800">
                <a:ea typeface="Pretendard Bold"/>
              </a:rPr>
              <a:t> </a:t>
            </a: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원작 여부</a:t>
            </a:r>
            <a:r>
              <a:rPr lang="ko-KR" altLang="en-US" sz="2800">
                <a:ea typeface="Pretendard Bold"/>
              </a:rPr>
              <a:t>와 </a:t>
            </a:r>
            <a:r>
              <a:rPr lang="ko-KR" altLang="en-US" sz="2800" err="1">
                <a:ea typeface="Pretendard Bold"/>
              </a:rPr>
              <a:t>언급량의</a:t>
            </a:r>
            <a:r>
              <a:rPr lang="ko-KR" altLang="en-US" sz="2800">
                <a:ea typeface="Pretendard Bold"/>
              </a:rPr>
              <a:t> 상호작용 효과가 관객수에 영향을 미친다</a:t>
            </a:r>
            <a:r>
              <a:rPr lang="en-US" altLang="ko-KR" sz="2800">
                <a:ea typeface="Pretendard Bold"/>
              </a:rPr>
              <a:t>.</a:t>
            </a:r>
            <a:endParaRPr lang="en-US" sz="2800" b="0" i="0" u="none" strike="noStrike">
              <a:latin typeface="Pretendard Bold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314950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04900" y="5403850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08093" y="5230944"/>
            <a:ext cx="15269580" cy="659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sz="2800" err="1">
                <a:solidFill>
                  <a:srgbClr val="3452F0"/>
                </a:solidFill>
                <a:latin typeface="Pretendard Bold"/>
              </a:rPr>
              <a:t>감독</a:t>
            </a:r>
            <a:r>
              <a:rPr lang="en-US" sz="2800">
                <a:solidFill>
                  <a:srgbClr val="3452F0"/>
                </a:solidFill>
                <a:latin typeface="Pretendard Bold"/>
              </a:rPr>
              <a:t> </a:t>
            </a:r>
            <a:r>
              <a:rPr lang="en-US" sz="2800" err="1">
                <a:solidFill>
                  <a:srgbClr val="3452F0"/>
                </a:solidFill>
                <a:latin typeface="Pretendard Bold"/>
              </a:rPr>
              <a:t>평점</a:t>
            </a:r>
            <a:r>
              <a:rPr lang="en-US" sz="2800" err="1">
                <a:latin typeface="Pretendard Bold"/>
              </a:rPr>
              <a:t>과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solidFill>
                  <a:srgbClr val="3452F0"/>
                </a:solidFill>
                <a:latin typeface="Pretendard Bold"/>
              </a:rPr>
              <a:t>평론가</a:t>
            </a:r>
            <a:r>
              <a:rPr lang="en-US" sz="2800">
                <a:solidFill>
                  <a:srgbClr val="3452F0"/>
                </a:solidFill>
                <a:latin typeface="Pretendard Bold"/>
              </a:rPr>
              <a:t> </a:t>
            </a:r>
            <a:r>
              <a:rPr lang="en-US" sz="2800" err="1">
                <a:solidFill>
                  <a:srgbClr val="3452F0"/>
                </a:solidFill>
                <a:latin typeface="Pretendard Bold"/>
              </a:rPr>
              <a:t>평점</a:t>
            </a:r>
            <a:r>
              <a:rPr lang="en-US" sz="2800" err="1">
                <a:latin typeface="Pretendard Bold"/>
              </a:rPr>
              <a:t>의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latin typeface="Pretendard Bold"/>
              </a:rPr>
              <a:t>상호작용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latin typeface="Pretendard Bold"/>
              </a:rPr>
              <a:t>효과가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latin typeface="Pretendard Bold"/>
              </a:rPr>
              <a:t>없다</a:t>
            </a:r>
            <a:r>
              <a:rPr lang="en-US" altLang="ko-KR" sz="2800">
                <a:latin typeface="Pretendard Bold"/>
              </a:rPr>
              <a:t>.</a:t>
            </a:r>
            <a:endParaRPr lang="en-US" sz="2800" b="0" i="0" u="none" strike="noStrike">
              <a:solidFill>
                <a:srgbClr val="3452F0"/>
              </a:solidFill>
              <a:latin typeface="Pretendard Bold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D69BF3E-61A5-AFF3-B9C2-9567075C5805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B9417F-C615-4E1F-4ED5-A5FA77A5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7" y="6555754"/>
            <a:ext cx="520700" cy="520700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3DF14BF0-F0CA-C9C3-8A07-AECF9DBBC236}"/>
              </a:ext>
            </a:extLst>
          </p:cNvPr>
          <p:cNvSpPr txBox="1"/>
          <p:nvPr/>
        </p:nvSpPr>
        <p:spPr>
          <a:xfrm>
            <a:off x="1088677" y="6644654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Regular"/>
              </a:rPr>
              <a:t>3</a:t>
            </a:r>
            <a:endParaRPr lang="en-US" sz="2000" b="0" i="0" u="none" strike="noStrike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19CF7F-A46F-D645-C2EB-4C3E53E9255F}"/>
              </a:ext>
            </a:extLst>
          </p:cNvPr>
          <p:cNvSpPr txBox="1"/>
          <p:nvPr/>
        </p:nvSpPr>
        <p:spPr>
          <a:xfrm>
            <a:off x="2008093" y="6429442"/>
            <a:ext cx="14578338" cy="7225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예고편 조회수</a:t>
            </a:r>
            <a:r>
              <a:rPr lang="ko-KR" altLang="en-US" sz="2800">
                <a:ea typeface="Pretendard Bold"/>
              </a:rPr>
              <a:t>와 </a:t>
            </a: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배우 언급수</a:t>
            </a:r>
            <a:r>
              <a:rPr lang="ko-KR" altLang="en-US" sz="2800">
                <a:ea typeface="Pretendard Bold"/>
              </a:rPr>
              <a:t>의 상호작용 효과가 관객수에 영향을 미친다</a:t>
            </a:r>
            <a:r>
              <a:rPr lang="en-US" altLang="ko-KR" sz="2800">
                <a:ea typeface="Pretendard Bold"/>
              </a:rPr>
              <a:t>.</a:t>
            </a:r>
            <a:endParaRPr lang="en-US" sz="2800" b="0" i="0" u="none" strike="noStrike"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392306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4165600"/>
            <a:ext cx="520700" cy="52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 b="0" i="0" u="none" strike="noStrike">
                <a:ea typeface="Pretendard ExtraBold"/>
                <a:cs typeface="Calibri"/>
              </a:rPr>
              <a:t>결론</a:t>
            </a:r>
            <a:endParaRPr lang="ko-KR" sz="5200" b="0" i="0" u="none" strike="noStrike"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16000" y="3222004"/>
            <a:ext cx="16243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600" y="7416800"/>
            <a:ext cx="1600200" cy="1600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0300" y="4254500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0</a:t>
            </a:r>
            <a:r>
              <a:rPr lang="en-US" altLang="ko-KR" sz="2000" b="1" i="0" u="none" strike="noStrike">
                <a:solidFill>
                  <a:srgbClr val="FFFFFF"/>
                </a:solidFill>
                <a:latin typeface="Pretendard Regular"/>
              </a:rPr>
              <a:t>4</a:t>
            </a:r>
            <a:endParaRPr lang="en-US" sz="2000" b="1" i="0" u="none" strike="noStrike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08093" y="4196171"/>
            <a:ext cx="13196047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ea typeface="Pretendard Bold"/>
              </a:rPr>
              <a:t>가설에 따른 모델의 경우 </a:t>
            </a: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랜덤 포레스트 모델</a:t>
            </a:r>
            <a:r>
              <a:rPr lang="ko-KR" altLang="en-US" sz="2800">
                <a:ea typeface="Pretendard Bold"/>
              </a:rPr>
              <a:t>이 가장 좋은 성능을 보였다</a:t>
            </a:r>
            <a:r>
              <a:rPr lang="en-US" altLang="ko-KR" sz="2800">
                <a:ea typeface="Pretendard Bold"/>
              </a:rPr>
              <a:t>. </a:t>
            </a:r>
            <a:endParaRPr lang="en-US" sz="2800" b="0" i="0" u="none" strike="noStrike">
              <a:latin typeface="Pretendard Bold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314950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04900" y="5403850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0</a:t>
            </a:r>
            <a:r>
              <a:rPr lang="en-US" altLang="ko-KR" sz="2000" b="1">
                <a:solidFill>
                  <a:srgbClr val="FFFFFF"/>
                </a:solidFill>
                <a:latin typeface="Pretendard Regular"/>
              </a:rPr>
              <a:t>5</a:t>
            </a:r>
            <a:endParaRPr lang="en-US" sz="2000" b="1" i="0" u="none" strike="noStrike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66470" y="5314950"/>
            <a:ext cx="15316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sz="2800" err="1">
                <a:latin typeface="Pretendard Bold"/>
              </a:rPr>
              <a:t>총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latin typeface="Pretendard Bold"/>
              </a:rPr>
              <a:t>언급수를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latin typeface="Pretendard Bold"/>
              </a:rPr>
              <a:t>제외한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latin typeface="Pretendard Bold"/>
              </a:rPr>
              <a:t>모델의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latin typeface="Pretendard Bold"/>
              </a:rPr>
              <a:t>경우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solidFill>
                  <a:srgbClr val="3452F0"/>
                </a:solidFill>
                <a:latin typeface="Pretendard Bold"/>
              </a:rPr>
              <a:t>전체</a:t>
            </a:r>
            <a:r>
              <a:rPr lang="en-US" sz="2800">
                <a:solidFill>
                  <a:srgbClr val="3452F0"/>
                </a:solidFill>
                <a:latin typeface="Pretendard Bold"/>
              </a:rPr>
              <a:t> </a:t>
            </a:r>
            <a:r>
              <a:rPr lang="en-US" sz="2800" err="1">
                <a:solidFill>
                  <a:srgbClr val="3452F0"/>
                </a:solidFill>
                <a:latin typeface="Pretendard Bold"/>
              </a:rPr>
              <a:t>기간을</a:t>
            </a:r>
            <a:r>
              <a:rPr lang="en-US" sz="2800">
                <a:solidFill>
                  <a:srgbClr val="3452F0"/>
                </a:solidFill>
                <a:latin typeface="Pretendard Bold"/>
              </a:rPr>
              <a:t> </a:t>
            </a:r>
            <a:r>
              <a:rPr lang="en-US" sz="2800" err="1">
                <a:solidFill>
                  <a:srgbClr val="3452F0"/>
                </a:solidFill>
                <a:latin typeface="Pretendard Bold"/>
              </a:rPr>
              <a:t>포함한</a:t>
            </a:r>
            <a:r>
              <a:rPr lang="en-US" sz="2800">
                <a:solidFill>
                  <a:srgbClr val="3452F0"/>
                </a:solidFill>
                <a:latin typeface="Pretendard Bold"/>
              </a:rPr>
              <a:t> </a:t>
            </a:r>
            <a:r>
              <a:rPr lang="en-US" sz="2800" err="1">
                <a:solidFill>
                  <a:srgbClr val="3452F0"/>
                </a:solidFill>
                <a:latin typeface="Pretendard Bold"/>
              </a:rPr>
              <a:t>모델</a:t>
            </a:r>
            <a:r>
              <a:rPr lang="en-US" sz="2800" err="1">
                <a:latin typeface="Pretendard Bold"/>
              </a:rPr>
              <a:t>이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latin typeface="Pretendard Bold"/>
              </a:rPr>
              <a:t>코로나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latin typeface="Pretendard Bold"/>
              </a:rPr>
              <a:t>기간을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latin typeface="Pretendard Bold"/>
              </a:rPr>
              <a:t>제외한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latin typeface="Pretendard Bold"/>
              </a:rPr>
              <a:t>모델보다</a:t>
            </a:r>
            <a:r>
              <a:rPr lang="en-US" sz="2800">
                <a:latin typeface="Pretendard Bold"/>
              </a:rPr>
              <a:t> </a:t>
            </a:r>
            <a:r>
              <a:rPr lang="en-US" sz="2800" err="1">
                <a:solidFill>
                  <a:srgbClr val="3452F0"/>
                </a:solidFill>
                <a:latin typeface="Pretendard Bold"/>
              </a:rPr>
              <a:t>성능이</a:t>
            </a:r>
            <a:r>
              <a:rPr lang="en-US" sz="2800">
                <a:solidFill>
                  <a:srgbClr val="3452F0"/>
                </a:solidFill>
                <a:latin typeface="Pretendard Bold"/>
              </a:rPr>
              <a:t> </a:t>
            </a:r>
            <a:r>
              <a:rPr lang="en-US" sz="2800" err="1">
                <a:solidFill>
                  <a:srgbClr val="3452F0"/>
                </a:solidFill>
                <a:latin typeface="Pretendard Bold"/>
              </a:rPr>
              <a:t>더</a:t>
            </a:r>
            <a:r>
              <a:rPr lang="en-US" sz="2800">
                <a:solidFill>
                  <a:srgbClr val="3452F0"/>
                </a:solidFill>
                <a:latin typeface="Pretendard Bold"/>
              </a:rPr>
              <a:t> </a:t>
            </a:r>
            <a:r>
              <a:rPr lang="en-US" sz="2800" err="1">
                <a:solidFill>
                  <a:srgbClr val="3452F0"/>
                </a:solidFill>
                <a:latin typeface="Pretendard Bold"/>
              </a:rPr>
              <a:t>좋다</a:t>
            </a:r>
            <a:r>
              <a:rPr lang="en-US" altLang="ko-KR" sz="2800">
                <a:solidFill>
                  <a:srgbClr val="3452F0"/>
                </a:solidFill>
                <a:latin typeface="Pretendard Bold"/>
              </a:rPr>
              <a:t>. </a:t>
            </a:r>
            <a:endParaRPr lang="en-US" sz="2800" b="0" i="0" u="none" strike="noStrike">
              <a:solidFill>
                <a:srgbClr val="3452F0"/>
              </a:solidFill>
              <a:latin typeface="Pretendard Bold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D69BF3E-61A5-AFF3-B9C2-9567075C5805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B9417F-C615-4E1F-4ED5-A5FA77A5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7" y="6555754"/>
            <a:ext cx="520700" cy="520700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3DF14BF0-F0CA-C9C3-8A07-AECF9DBBC236}"/>
              </a:ext>
            </a:extLst>
          </p:cNvPr>
          <p:cNvSpPr txBox="1"/>
          <p:nvPr/>
        </p:nvSpPr>
        <p:spPr>
          <a:xfrm>
            <a:off x="1088677" y="6644654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</a:t>
            </a:r>
            <a:r>
              <a:rPr lang="en-US" altLang="ko-KR" sz="2000" b="0" i="0" u="none" strike="noStrike">
                <a:solidFill>
                  <a:srgbClr val="FFFFFF"/>
                </a:solidFill>
                <a:latin typeface="Pretendard Regular"/>
              </a:rPr>
              <a:t>6</a:t>
            </a:r>
            <a:endParaRPr lang="en-US" sz="2000" b="0" i="0" u="none" strike="noStrike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19CF7F-A46F-D645-C2EB-4C3E53E9255F}"/>
              </a:ext>
            </a:extLst>
          </p:cNvPr>
          <p:cNvSpPr txBox="1"/>
          <p:nvPr/>
        </p:nvSpPr>
        <p:spPr>
          <a:xfrm>
            <a:off x="1883123" y="6454841"/>
            <a:ext cx="15316200" cy="7225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애니메이션</a:t>
            </a:r>
            <a:r>
              <a:rPr lang="ko-KR" altLang="en-US" sz="2800">
                <a:ea typeface="Pretendard Bold"/>
              </a:rPr>
              <a:t>의 경우 시리즈 여부에서는 관객수 차이가 없지만 </a:t>
            </a: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원작 유무</a:t>
            </a:r>
            <a:r>
              <a:rPr lang="ko-KR" altLang="en-US" sz="2800">
                <a:ea typeface="Pretendard Bold"/>
              </a:rPr>
              <a:t>에 따라서는 </a:t>
            </a: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관객수의 차이</a:t>
            </a:r>
            <a:r>
              <a:rPr lang="ko-KR" altLang="en-US" sz="2800">
                <a:ea typeface="Pretendard Bold"/>
              </a:rPr>
              <a:t>가 있다</a:t>
            </a:r>
            <a:r>
              <a:rPr lang="en-US" altLang="ko-KR" sz="2800">
                <a:ea typeface="Pretendard Bold"/>
              </a:rPr>
              <a:t>.  </a:t>
            </a:r>
            <a:endParaRPr lang="en-US" sz="2800" b="0" i="0" u="none" strike="noStrike"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487620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4165600"/>
            <a:ext cx="520700" cy="52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>
                <a:ea typeface="Pretendard ExtraBold"/>
                <a:cs typeface="Calibri"/>
              </a:rPr>
              <a:t>아쉬운 점</a:t>
            </a:r>
            <a:endParaRPr lang="ko-KR" sz="5200" b="0" i="0" u="none" strike="noStrike">
              <a:ea typeface="Pretendard ExtraBold"/>
              <a:cs typeface="Calibri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16000" y="3056314"/>
            <a:ext cx="16243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600" y="7416800"/>
            <a:ext cx="1600200" cy="1600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0300" y="4254500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3599" y="3882978"/>
            <a:ext cx="13124330" cy="10755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ea typeface="Pretendard Bold"/>
              </a:rPr>
              <a:t>코로나 시기를 고려해 </a:t>
            </a:r>
            <a:r>
              <a:rPr lang="ko-KR" altLang="en-US" sz="2800">
                <a:solidFill>
                  <a:srgbClr val="3452F0"/>
                </a:solidFill>
                <a:ea typeface="Pretendard Bold"/>
              </a:rPr>
              <a:t>개입 모형</a:t>
            </a:r>
            <a:r>
              <a:rPr lang="ko-KR" altLang="en-US" sz="2800">
                <a:ea typeface="Pretendard Bold"/>
              </a:rPr>
              <a:t>을 적용했으면 더 나은 분석 결과를 얻을 수 있었을 것이다</a:t>
            </a:r>
            <a:r>
              <a:rPr lang="en-US" altLang="ko-KR" sz="2800">
                <a:ea typeface="Pretendard Bold"/>
              </a:rPr>
              <a:t>.</a:t>
            </a:r>
            <a:endParaRPr lang="en-US" sz="2800" b="0" i="0" u="none" strike="noStrike">
              <a:latin typeface="Pretendard Bold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03" y="5262742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35903" y="5351642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33599" y="5262742"/>
            <a:ext cx="11331388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>
                <a:ea typeface="Pretendard Bold"/>
              </a:rPr>
              <a:t>모델 성능을 향상시키기 위해 </a:t>
            </a:r>
            <a:r>
              <a:rPr lang="ko-KR" altLang="en-US" sz="2800" b="0" i="0" u="none" strike="noStrike">
                <a:solidFill>
                  <a:srgbClr val="3452F0"/>
                </a:solidFill>
                <a:ea typeface="Pretendard Bold"/>
              </a:rPr>
              <a:t>더 많은 데이터</a:t>
            </a:r>
            <a:r>
              <a:rPr lang="ko-KR" altLang="en-US" sz="2800" b="0" i="0" u="none" strike="noStrike">
                <a:ea typeface="Pretendard Bold"/>
              </a:rPr>
              <a:t>를 </a:t>
            </a:r>
            <a:r>
              <a:rPr lang="ko-KR" altLang="en-US" sz="2800" b="0" i="0" u="none" strike="noStrike" err="1">
                <a:ea typeface="Pretendard Bold"/>
              </a:rPr>
              <a:t>수집했어야</a:t>
            </a:r>
            <a:r>
              <a:rPr lang="ko-KR" altLang="en-US" sz="2800" b="0" i="0" u="none" strike="noStrike">
                <a:ea typeface="Pretendard Bold"/>
              </a:rPr>
              <a:t> 했다</a:t>
            </a:r>
            <a:r>
              <a:rPr lang="en-US" altLang="ko-KR" sz="2800" b="0" i="0" u="none" strike="noStrike">
                <a:ea typeface="Pretendard Bold"/>
              </a:rPr>
              <a:t>.</a:t>
            </a:r>
            <a:endParaRPr lang="en-US" sz="2800" b="0" i="0" u="none" strike="noStrike">
              <a:latin typeface="Pretendard Bold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A873CEE3-AAC3-8FF0-F2B2-7587BDA9AF5C}"/>
              </a:ext>
            </a:extLst>
          </p:cNvPr>
          <p:cNvSpPr txBox="1"/>
          <p:nvPr/>
        </p:nvSpPr>
        <p:spPr>
          <a:xfrm>
            <a:off x="2133599" y="6465129"/>
            <a:ext cx="9693966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en-US" sz="2800" b="0" i="0" u="none" strike="noStrike">
              <a:solidFill>
                <a:srgbClr val="3452F0"/>
              </a:solidFill>
              <a:latin typeface="Pretendard Bold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D69BF3E-61A5-AFF3-B9C2-9567075C5805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863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51226" y="6532243"/>
            <a:ext cx="12211956" cy="254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8000">
                <a:solidFill>
                  <a:srgbClr val="595959"/>
                </a:solidFill>
                <a:ea typeface="Pretendard ExtraBold"/>
                <a:cs typeface="Calibri"/>
              </a:rPr>
              <a:t>감사합니다 </a:t>
            </a:r>
            <a:endParaRPr lang="ko-KR" altLang="en-US" sz="8000" b="0" i="0" u="none" strike="noStrike">
              <a:solidFill>
                <a:srgbClr val="595959"/>
              </a:solidFill>
              <a:ea typeface="Pretendard ExtraBold"/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7922" y="1094014"/>
            <a:ext cx="6388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>
                <a:solidFill>
                  <a:srgbClr val="3F3F3F"/>
                </a:solidFill>
                <a:latin typeface="Calibri"/>
                <a:ea typeface="Pretendard Bold"/>
                <a:cs typeface="Calibri"/>
              </a:rPr>
              <a:t>심화 프로젝트 1팀 </a:t>
            </a:r>
            <a:r>
              <a:rPr lang="ko-KR" altLang="en-US" sz="2800" err="1">
                <a:solidFill>
                  <a:srgbClr val="3F3F3F"/>
                </a:solidFill>
                <a:latin typeface="Calibri"/>
                <a:ea typeface="Pretendard Bold"/>
                <a:cs typeface="Calibri"/>
              </a:rPr>
              <a:t>이게머닝</a:t>
            </a:r>
            <a:r>
              <a:rPr lang="ko-KR" altLang="en-US" sz="2800">
                <a:solidFill>
                  <a:srgbClr val="3F3F3F"/>
                </a:solidFill>
                <a:latin typeface="Calibri"/>
                <a:ea typeface="Pretendard Bold"/>
                <a:cs typeface="Calibri"/>
              </a:rPr>
              <a:t>! </a:t>
            </a:r>
            <a:endParaRPr lang="ko-KR" altLang="en-US" sz="2800" b="0" i="0" u="none" strike="noStrike">
              <a:solidFill>
                <a:srgbClr val="3F3F3F"/>
              </a:solidFill>
              <a:latin typeface="Calibri"/>
              <a:ea typeface="Pretendard Bold"/>
              <a:cs typeface="Calibri"/>
            </a:endParaRPr>
          </a:p>
          <a:p>
            <a:pPr>
              <a:lnSpc>
                <a:spcPct val="125329"/>
              </a:lnSpc>
            </a:pPr>
            <a:r>
              <a:rPr lang="ko-KR" altLang="en-US" sz="2800" err="1">
                <a:solidFill>
                  <a:srgbClr val="3F3F3F"/>
                </a:solidFill>
                <a:ea typeface="Pretendard Regular"/>
              </a:rPr>
              <a:t>이나윤</a:t>
            </a:r>
            <a:r>
              <a:rPr lang="ko-KR" altLang="en-US" sz="2800">
                <a:solidFill>
                  <a:srgbClr val="3F3F3F"/>
                </a:solidFill>
                <a:ea typeface="Pretendard Regular"/>
              </a:rPr>
              <a:t>  </a:t>
            </a:r>
            <a:r>
              <a:rPr lang="ko-KR" altLang="en-US" sz="2800" err="1">
                <a:solidFill>
                  <a:srgbClr val="3F3F3F"/>
                </a:solidFill>
                <a:ea typeface="Pretendard Regular"/>
              </a:rPr>
              <a:t>이연서</a:t>
            </a:r>
            <a:r>
              <a:rPr lang="ko-KR" altLang="en-US" sz="2800">
                <a:solidFill>
                  <a:srgbClr val="3F3F3F"/>
                </a:solidFill>
                <a:ea typeface="Pretendard Regular"/>
              </a:rPr>
              <a:t>  </a:t>
            </a:r>
            <a:r>
              <a:rPr lang="ko-KR" altLang="en-US" sz="2800" err="1">
                <a:solidFill>
                  <a:srgbClr val="3F3F3F"/>
                </a:solidFill>
                <a:ea typeface="Pretendard Regular"/>
              </a:rPr>
              <a:t>조민건</a:t>
            </a:r>
            <a:r>
              <a:rPr lang="ko-KR" altLang="en-US" sz="2800">
                <a:solidFill>
                  <a:srgbClr val="3F3F3F"/>
                </a:solidFill>
                <a:ea typeface="Pretendard Regular"/>
              </a:rPr>
              <a:t> </a:t>
            </a:r>
            <a:r>
              <a:rPr lang="ko-KR" sz="2800">
                <a:solidFill>
                  <a:srgbClr val="3F3F3F"/>
                </a:solidFill>
                <a:ea typeface="+mn-lt"/>
                <a:cs typeface="+mn-lt"/>
              </a:rPr>
              <a:t>정다운</a:t>
            </a:r>
            <a:r>
              <a:rPr lang="ko-KR" sz="2800">
                <a:solidFill>
                  <a:srgbClr val="3F3F3F"/>
                </a:solidFill>
                <a:ea typeface="Pretendard Regular"/>
              </a:rPr>
              <a:t> </a:t>
            </a:r>
            <a:endParaRPr lang="ko-KR" sz="2800" i="0" u="none" strike="noStrike">
              <a:solidFill>
                <a:srgbClr val="3F3F3F"/>
              </a:solidFill>
              <a:ea typeface="Pretendard Regular"/>
              <a:cs typeface="Calibri"/>
            </a:endParaRPr>
          </a:p>
        </p:txBody>
      </p:sp>
      <p:pic>
        <p:nvPicPr>
          <p:cNvPr id="7" name="그림 6" descr="프로필 이미지">
            <a:extLst>
              <a:ext uri="{FF2B5EF4-FFF2-40B4-BE49-F238E27FC236}">
                <a16:creationId xmlns:a16="http://schemas.microsoft.com/office/drawing/2014/main" id="{125E33D2-1E25-1FF4-6BBA-E7409E8F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796" y="1063808"/>
            <a:ext cx="2812595" cy="1080360"/>
          </a:xfrm>
          <a:prstGeom prst="rect">
            <a:avLst/>
          </a:prstGeom>
        </p:spPr>
      </p:pic>
      <p:pic>
        <p:nvPicPr>
          <p:cNvPr id="10" name="그림 9" descr="스크린샷, 블랙이(가) 표시된 사진&#10;&#10;자동 생성된 설명">
            <a:extLst>
              <a:ext uri="{FF2B5EF4-FFF2-40B4-BE49-F238E27FC236}">
                <a16:creationId xmlns:a16="http://schemas.microsoft.com/office/drawing/2014/main" id="{A9CAF129-7AF5-DA95-210A-6E142D32D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" y="311063"/>
            <a:ext cx="18283829" cy="467863"/>
          </a:xfrm>
          <a:prstGeom prst="rect">
            <a:avLst/>
          </a:prstGeom>
        </p:spPr>
      </p:pic>
      <p:pic>
        <p:nvPicPr>
          <p:cNvPr id="12" name="그림 11" descr="그림, 블랙, 예술, 스케치이(가) 표시된 사진&#10;&#10;자동 생성된 설명">
            <a:extLst>
              <a:ext uri="{FF2B5EF4-FFF2-40B4-BE49-F238E27FC236}">
                <a16:creationId xmlns:a16="http://schemas.microsoft.com/office/drawing/2014/main" id="{5DA9F801-796A-D459-4F10-89A7D595B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2" y="6834987"/>
            <a:ext cx="1977586" cy="2813816"/>
          </a:xfrm>
          <a:prstGeom prst="rect">
            <a:avLst/>
          </a:prstGeom>
        </p:spPr>
      </p:pic>
      <p:pic>
        <p:nvPicPr>
          <p:cNvPr id="8" name="그림 7" descr="스크린샷, 블랙이(가) 표시된 사진&#10;&#10;자동 생성된 설명">
            <a:extLst>
              <a:ext uri="{FF2B5EF4-FFF2-40B4-BE49-F238E27FC236}">
                <a16:creationId xmlns:a16="http://schemas.microsoft.com/office/drawing/2014/main" id="{1A26B1EC-86C4-89AE-56A7-6F55B6BEE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" y="9613690"/>
            <a:ext cx="18283829" cy="4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5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968" y="5895429"/>
            <a:ext cx="9309100" cy="254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35" y="9283701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프로젝트</a:t>
            </a:r>
            <a:r>
              <a:rPr lang="ko-KR" altLang="en-US" sz="5200">
                <a:solidFill>
                  <a:srgbClr val="3452F0"/>
                </a:solidFill>
                <a:ea typeface="Pretendard ExtraBold"/>
              </a:rPr>
              <a:t> 과정</a:t>
            </a:r>
            <a:endParaRPr lang="ko-KR" sz="5200" b="0" i="0" u="none" strike="noStrike">
              <a:solidFill>
                <a:srgbClr val="595959"/>
              </a:solidFill>
              <a:ea typeface="Pretendard Extra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2362" y="4219029"/>
            <a:ext cx="3314700" cy="335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319" y="4195583"/>
            <a:ext cx="3340100" cy="3340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354319" y="5605283"/>
            <a:ext cx="2578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5329"/>
              </a:lnSpc>
            </a:pPr>
            <a:r>
              <a:rPr lang="ko-KR" altLang="en-US" sz="2900">
                <a:solidFill>
                  <a:srgbClr val="595959"/>
                </a:solidFill>
                <a:latin typeface="Pretendard Bold"/>
                <a:ea typeface="Pretendard Bold"/>
              </a:rPr>
              <a:t>프로젝트</a:t>
            </a:r>
          </a:p>
          <a:p>
            <a:pPr algn="ctr">
              <a:lnSpc>
                <a:spcPct val="125329"/>
              </a:lnSpc>
            </a:pPr>
            <a:r>
              <a:rPr lang="ko-KR" altLang="en-US" sz="2900">
                <a:solidFill>
                  <a:srgbClr val="595959"/>
                </a:solidFill>
                <a:latin typeface="Pretendard Bold"/>
                <a:ea typeface="Pretendard Bold"/>
              </a:rPr>
              <a:t>주제 선정 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107" y="3694466"/>
            <a:ext cx="2209800" cy="2209800"/>
          </a:xfrm>
          <a:prstGeom prst="rect">
            <a:avLst/>
          </a:prstGeom>
          <a:ln>
            <a:noFill/>
          </a:ln>
        </p:spPr>
      </p:pic>
      <p:sp>
        <p:nvSpPr>
          <p:cNvPr id="15" name="TextBox 15"/>
          <p:cNvSpPr txBox="1"/>
          <p:nvPr/>
        </p:nvSpPr>
        <p:spPr>
          <a:xfrm>
            <a:off x="6302607" y="4490937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595959"/>
                </a:solidFill>
                <a:ea typeface="Pretendard Regular"/>
              </a:rPr>
              <a:t>영화 관객수에</a:t>
            </a:r>
            <a:endParaRPr lang="en-US" altLang="ko-KR" sz="2200">
              <a:solidFill>
                <a:srgbClr val="000000"/>
              </a:solidFill>
              <a:ea typeface="Pretendard Regular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595959"/>
                </a:solidFill>
                <a:ea typeface="Pretendard Regular"/>
              </a:rPr>
              <a:t>영향을 미치는 요인</a:t>
            </a:r>
            <a:endParaRPr lang="en-US" altLang="ko-KR" sz="2200">
              <a:solidFill>
                <a:srgbClr val="000000"/>
              </a:solidFill>
              <a:ea typeface="Pretendard Regular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595959"/>
                </a:solidFill>
                <a:ea typeface="Pretendard Regular"/>
              </a:rPr>
              <a:t>(변수) 파악 </a:t>
            </a:r>
            <a:endParaRPr lang="en-US" altLang="ko-KR" sz="2200" b="0" i="0" u="none" strike="noStrike">
              <a:ea typeface="Pretendard Regular"/>
              <a:cs typeface="Calibri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7690" y="5902056"/>
            <a:ext cx="2209800" cy="2209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07191" y="6613256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595959"/>
                </a:solidFill>
                <a:ea typeface="Pretendard Regular"/>
                <a:cs typeface="Calibri"/>
              </a:rPr>
              <a:t>분산분석 및</a:t>
            </a: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595959"/>
                </a:solidFill>
                <a:ea typeface="Pretendard Regular"/>
                <a:cs typeface="Calibri"/>
              </a:rPr>
              <a:t>변수 유의성 검정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7499" y="3688943"/>
            <a:ext cx="2209800" cy="2209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303284" y="4449129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595959"/>
                </a:solidFill>
                <a:ea typeface="Pretendard Regular"/>
              </a:rPr>
              <a:t>회귀 모델 </a:t>
            </a:r>
            <a:r>
              <a:rPr lang="ko-KR" altLang="en-US" sz="2200" b="0" i="0" u="none" strike="noStrike">
                <a:solidFill>
                  <a:srgbClr val="595959"/>
                </a:solidFill>
                <a:ea typeface="Pretendard Regular"/>
              </a:rPr>
              <a:t>학습</a:t>
            </a:r>
            <a:r>
              <a:rPr lang="ko-KR" altLang="en-US" sz="2200">
                <a:solidFill>
                  <a:srgbClr val="595959"/>
                </a:solidFill>
                <a:ea typeface="Pretendard Regular"/>
              </a:rPr>
              <a:t> </a:t>
            </a:r>
            <a:endParaRPr lang="ko-KR" sz="2200">
              <a:solidFill>
                <a:srgbClr val="595959"/>
              </a:solidFill>
              <a:ea typeface="Pretendard Regular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595959"/>
                </a:solidFill>
                <a:ea typeface="Pretendard Regular"/>
              </a:rPr>
              <a:t>및 </a:t>
            </a:r>
            <a:r>
              <a:rPr lang="ko-KR" altLang="en-US" sz="2200" b="0" i="0" u="none" strike="noStrike">
                <a:solidFill>
                  <a:srgbClr val="595959"/>
                </a:solidFill>
                <a:ea typeface="Pretendard Regular"/>
              </a:rPr>
              <a:t>평가</a:t>
            </a:r>
            <a:endParaRPr lang="ko-KR" sz="2200" b="0" i="0" u="none" strike="noStrike">
              <a:solidFill>
                <a:srgbClr val="595959"/>
              </a:solidFill>
              <a:ea typeface="Pretendard Regular"/>
              <a:cs typeface="Calibri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823" y="5923039"/>
            <a:ext cx="2209800" cy="2209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536324" y="6646939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595959"/>
                </a:solidFill>
                <a:ea typeface="Pretendard Regular"/>
              </a:rPr>
              <a:t>데이터 수집 </a:t>
            </a:r>
            <a:endParaRPr lang="en-US" altLang="ko-KR" sz="2200" b="0" i="0" u="none" strike="noStrike">
              <a:ea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537262" y="5603329"/>
            <a:ext cx="241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787878"/>
                </a:solidFill>
                <a:latin typeface="Cafe24 Simplehae"/>
              </a:rPr>
              <a:t>&gt;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083362" y="5616029"/>
            <a:ext cx="2565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5329"/>
              </a:lnSpc>
            </a:pPr>
            <a:r>
              <a:rPr lang="ko-KR" altLang="en-US" sz="2900">
                <a:solidFill>
                  <a:schemeClr val="bg1"/>
                </a:solidFill>
                <a:latin typeface="Pretendard Bold"/>
                <a:ea typeface="Pretendard Bold"/>
              </a:rPr>
              <a:t>최종 예측 및 </a:t>
            </a:r>
            <a:br>
              <a:rPr lang="en-US" altLang="ko-KR" sz="2900">
                <a:latin typeface="Pretendard Bold"/>
                <a:ea typeface="Pretendard Bold"/>
              </a:rPr>
            </a:br>
            <a:r>
              <a:rPr lang="ko-KR" altLang="en-US" sz="2900">
                <a:solidFill>
                  <a:schemeClr val="bg1"/>
                </a:solidFill>
                <a:latin typeface="Pretendard Bold"/>
                <a:ea typeface="Pretendard Bold"/>
              </a:rPr>
              <a:t>결과 분석</a:t>
            </a:r>
            <a:endParaRPr lang="en-US" altLang="ko-KR" sz="2900" b="0" i="0" u="none" strike="noStrike">
              <a:solidFill>
                <a:schemeClr val="bg1"/>
              </a:solidFill>
              <a:latin typeface="Pretendard Bold"/>
              <a:ea typeface="맑은 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489168" y="3419178"/>
            <a:ext cx="228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300" b="0" i="0" u="none" strike="noStrike">
              <a:solidFill>
                <a:srgbClr val="787878"/>
              </a:solidFill>
              <a:latin typeface="Cafe24 Simplehae"/>
            </a:endParaRPr>
          </a:p>
        </p:txBody>
      </p:sp>
      <p:pic>
        <p:nvPicPr>
          <p:cNvPr id="42" name="Picture 24">
            <a:extLst>
              <a:ext uri="{FF2B5EF4-FFF2-40B4-BE49-F238E27FC236}">
                <a16:creationId xmlns:a16="http://schemas.microsoft.com/office/drawing/2014/main" id="{70445DB4-6478-57D9-71E1-45788F871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3662" y="3712134"/>
            <a:ext cx="2209800" cy="2209800"/>
          </a:xfrm>
          <a:prstGeom prst="rect">
            <a:avLst/>
          </a:prstGeom>
        </p:spPr>
      </p:pic>
      <p:sp>
        <p:nvSpPr>
          <p:cNvPr id="43" name="TextBox 25">
            <a:extLst>
              <a:ext uri="{FF2B5EF4-FFF2-40B4-BE49-F238E27FC236}">
                <a16:creationId xmlns:a16="http://schemas.microsoft.com/office/drawing/2014/main" id="{318D104B-C2B0-386E-D284-A848F90333EE}"/>
              </a:ext>
            </a:extLst>
          </p:cNvPr>
          <p:cNvSpPr txBox="1"/>
          <p:nvPr/>
        </p:nvSpPr>
        <p:spPr>
          <a:xfrm>
            <a:off x="8696811" y="4408424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595959"/>
                </a:solidFill>
                <a:ea typeface="Pretendard Regular"/>
                <a:cs typeface="Calibri"/>
              </a:rPr>
              <a:t>데이터 </a:t>
            </a:r>
            <a:r>
              <a:rPr lang="ko-KR" altLang="en-US" sz="2200" err="1">
                <a:solidFill>
                  <a:srgbClr val="595959"/>
                </a:solidFill>
                <a:ea typeface="Pretendard Regular"/>
                <a:cs typeface="Calibri"/>
              </a:rPr>
              <a:t>전처리</a:t>
            </a: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595959"/>
                </a:solidFill>
                <a:ea typeface="Pretendard Regular"/>
                <a:cs typeface="Calibri"/>
              </a:rPr>
              <a:t>및 EDA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C2D031D-CC49-DA7F-E4C3-77FFE41B3B8E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20" name="그림 19" descr="블랙, 그래픽, 디자인이(가) 표시된 사진&#10;&#10;자동 생성된 설명">
            <a:extLst>
              <a:ext uri="{FF2B5EF4-FFF2-40B4-BE49-F238E27FC236}">
                <a16:creationId xmlns:a16="http://schemas.microsoft.com/office/drawing/2014/main" id="{9F2C6C1D-4DFB-8AC4-C3F5-8891F8B35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747" y="6366313"/>
            <a:ext cx="184785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sz="5200">
                <a:ea typeface="Pretendard ExtraBold"/>
              </a:rPr>
              <a:t>데이터 수집</a:t>
            </a:r>
            <a:endParaRPr lang="ko-KR" sz="5200" b="0" i="0" u="none" strike="noStrike">
              <a:ea typeface="Pretendard ExtraBold"/>
              <a:cs typeface="Calibr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0030" y="4456585"/>
            <a:ext cx="6288945" cy="38887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800" b="1">
                <a:solidFill>
                  <a:srgbClr val="FF0000"/>
                </a:solidFill>
                <a:latin typeface="Pretendard Regular"/>
                <a:ea typeface="Pretendard Regular"/>
              </a:rPr>
              <a:t>영화진흥위원회</a:t>
            </a:r>
            <a:r>
              <a:rPr lang="ko-KR" altLang="en-US" sz="2400">
                <a:solidFill>
                  <a:srgbClr val="595959"/>
                </a:solidFill>
                <a:latin typeface="Pretendard Regular"/>
                <a:ea typeface="Pretendard Regular"/>
              </a:rPr>
              <a:t> 영화관 입장권 통합 전산망에 등록된 </a:t>
            </a:r>
            <a:r>
              <a:rPr lang="ko-KR" altLang="en-US" sz="2800" b="1">
                <a:solidFill>
                  <a:srgbClr val="FF0000"/>
                </a:solidFill>
                <a:latin typeface="Pretendard Regular"/>
                <a:ea typeface="Pretendard Regular"/>
              </a:rPr>
              <a:t>박스오피스 데이터</a:t>
            </a:r>
            <a:r>
              <a:rPr lang="ko-KR" altLang="en-US" sz="2400">
                <a:solidFill>
                  <a:srgbClr val="595959"/>
                </a:solidFill>
                <a:latin typeface="Pretendard Regular"/>
                <a:ea typeface="Pretendard Regular"/>
              </a:rPr>
              <a:t>를 기준으로</a:t>
            </a:r>
          </a:p>
          <a:p>
            <a:pPr>
              <a:lnSpc>
                <a:spcPct val="125329"/>
              </a:lnSpc>
            </a:pPr>
            <a:r>
              <a:rPr lang="ko-KR" altLang="en-US" sz="2800" b="1">
                <a:solidFill>
                  <a:srgbClr val="FF0000"/>
                </a:solidFill>
                <a:latin typeface="Pretendard Regular"/>
                <a:ea typeface="Pretendard Regular"/>
              </a:rPr>
              <a:t>2016년 1월</a:t>
            </a:r>
            <a:r>
              <a:rPr lang="ko-KR" altLang="en-US" sz="2400">
                <a:solidFill>
                  <a:srgbClr val="595959"/>
                </a:solidFill>
                <a:latin typeface="Pretendard Regular"/>
                <a:ea typeface="Pretendard Regular"/>
              </a:rPr>
              <a:t>부터 </a:t>
            </a:r>
            <a:r>
              <a:rPr lang="ko-KR" altLang="en-US" sz="2800" b="1">
                <a:solidFill>
                  <a:srgbClr val="FF0000"/>
                </a:solidFill>
                <a:latin typeface="Pretendard Regular"/>
                <a:ea typeface="Pretendard Regular"/>
              </a:rPr>
              <a:t>2023년 12월</a:t>
            </a:r>
            <a:r>
              <a:rPr lang="ko-KR" altLang="en-US" sz="2400">
                <a:solidFill>
                  <a:srgbClr val="595959"/>
                </a:solidFill>
                <a:latin typeface="Pretendard Regular"/>
                <a:ea typeface="Pretendard Regular"/>
              </a:rPr>
              <a:t>까지의 영화 중 </a:t>
            </a:r>
            <a:r>
              <a:rPr lang="ko-KR" altLang="en-US" sz="2800" b="1">
                <a:solidFill>
                  <a:srgbClr val="FF0000"/>
                </a:solidFill>
                <a:latin typeface="Pretendard Regular"/>
                <a:ea typeface="Pretendard Regular"/>
              </a:rPr>
              <a:t>매달 누적 관객수 상위 10개</a:t>
            </a:r>
            <a:r>
              <a:rPr lang="ko-KR" altLang="en-US" sz="2400">
                <a:solidFill>
                  <a:srgbClr val="595959"/>
                </a:solidFill>
                <a:latin typeface="Pretendard Regular"/>
                <a:ea typeface="Pretendard Regular"/>
              </a:rPr>
              <a:t>의 영화를 선정.</a:t>
            </a:r>
          </a:p>
          <a:p>
            <a:pPr>
              <a:lnSpc>
                <a:spcPct val="125329"/>
              </a:lnSpc>
            </a:pPr>
            <a:r>
              <a:rPr lang="ko-KR" altLang="en-US" sz="2400">
                <a:solidFill>
                  <a:srgbClr val="595959"/>
                </a:solidFill>
                <a:latin typeface="Pretendard Regular"/>
                <a:ea typeface="Pretendard Regular"/>
              </a:rPr>
              <a:t> 총</a:t>
            </a:r>
            <a:r>
              <a:rPr lang="ko-KR" altLang="en-US" sz="2800" b="1">
                <a:solidFill>
                  <a:srgbClr val="FF0000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Pretendard Regular"/>
                <a:ea typeface="Pretendard Regular"/>
              </a:rPr>
              <a:t>960</a:t>
            </a:r>
            <a:r>
              <a:rPr lang="ko-KR" altLang="en-US" sz="2800" b="1">
                <a:solidFill>
                  <a:srgbClr val="FF0000"/>
                </a:solidFill>
                <a:latin typeface="Pretendard Regular"/>
                <a:ea typeface="Pretendard Regular"/>
              </a:rPr>
              <a:t>개</a:t>
            </a:r>
            <a:r>
              <a:rPr lang="ko-KR" altLang="en-US" sz="2400">
                <a:solidFill>
                  <a:srgbClr val="595959"/>
                </a:solidFill>
                <a:latin typeface="Pretendard Regular"/>
                <a:ea typeface="Pretendard Regular"/>
              </a:rPr>
              <a:t>의 영화 데이터에 대한 데이터를 수집함.</a:t>
            </a:r>
            <a:endParaRPr lang="ko-KR"/>
          </a:p>
          <a:p>
            <a:pPr>
              <a:lnSpc>
                <a:spcPct val="125329"/>
              </a:lnSpc>
            </a:pPr>
            <a:endParaRPr lang="ko-KR">
              <a:solidFill>
                <a:srgbClr val="000000"/>
              </a:solidFill>
              <a:latin typeface="Calibri"/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ct val="125329"/>
              </a:lnSpc>
            </a:pPr>
            <a:endParaRPr lang="ko-KR" altLang="en-US" sz="24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24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6E2FF361-8FA7-2DFC-6F17-6996FAAC8AAE}"/>
              </a:ext>
            </a:extLst>
          </p:cNvPr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200" b="1">
                <a:solidFill>
                  <a:srgbClr val="595959"/>
                </a:solidFill>
                <a:latin typeface="Calibri"/>
                <a:ea typeface="Pretendard Regular"/>
                <a:cs typeface="Calibri"/>
              </a:rPr>
              <a:t>데이터 선정 </a:t>
            </a:r>
            <a:endParaRPr lang="ko-KR" altLang="en-US" sz="2200" b="1" i="0" u="none" strike="noStrike">
              <a:solidFill>
                <a:srgbClr val="595959"/>
              </a:solidFill>
              <a:latin typeface="Calibri"/>
              <a:ea typeface="Pretendard Regular"/>
              <a:cs typeface="Calibri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C53CE06-652C-B16F-A398-E5B58B821463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11" name="그림 10" descr="인간의 얼굴, 의류, 사람, 미소이(가) 표시된 사진&#10;&#10;자동 생성된 설명">
            <a:extLst>
              <a:ext uri="{FF2B5EF4-FFF2-40B4-BE49-F238E27FC236}">
                <a16:creationId xmlns:a16="http://schemas.microsoft.com/office/drawing/2014/main" id="{AA7BAE2C-FDC5-61BE-48CE-4D858FD5C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660" y="4539615"/>
            <a:ext cx="7787640" cy="4438650"/>
          </a:xfrm>
          <a:prstGeom prst="rect">
            <a:avLst/>
          </a:prstGeom>
        </p:spPr>
      </p:pic>
      <p:pic>
        <p:nvPicPr>
          <p:cNvPr id="13" name="그림 12" descr="박스 오피스 로열티 무료 사진, 그림, 이미지 그리고 스톡포토그래피. Image 20182974">
            <a:extLst>
              <a:ext uri="{FF2B5EF4-FFF2-40B4-BE49-F238E27FC236}">
                <a16:creationId xmlns:a16="http://schemas.microsoft.com/office/drawing/2014/main" id="{276A5CF2-A258-938E-1404-5CB3D53CE5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79" t="5588" r="6980" b="22441"/>
          <a:stretch/>
        </p:blipFill>
        <p:spPr>
          <a:xfrm>
            <a:off x="10489026" y="1307253"/>
            <a:ext cx="5670498" cy="31493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</a:rPr>
              <a:t>데이터 수집</a:t>
            </a:r>
            <a:endParaRPr lang="ko-KR" altLang="en-US" sz="5200" b="0" i="0" u="none" strike="noStrike">
              <a:ea typeface="Pretendard ExtraBold"/>
              <a:cs typeface="Calibr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1163" y="3582094"/>
            <a:ext cx="3614498" cy="58722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영화제목</a:t>
            </a:r>
            <a:endParaRPr lang="ko-KR" sz="2400" b="1">
              <a:ea typeface="맑은 고딕"/>
              <a:cs typeface="Calibri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전국 </a:t>
            </a:r>
            <a:r>
              <a:rPr lang="ko-KR" altLang="en-US" sz="3200" b="1" err="1">
                <a:solidFill>
                  <a:srgbClr val="595959"/>
                </a:solidFill>
                <a:latin typeface="Pretendard Regular"/>
                <a:ea typeface="Pretendard Regular"/>
              </a:rPr>
              <a:t>스크린수</a:t>
            </a:r>
            <a:endParaRPr lang="ko-KR" altLang="en-US" sz="3200" b="1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배급사</a:t>
            </a: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평론가 평점</a:t>
            </a:r>
            <a:endParaRPr lang="ko-KR" sz="2400">
              <a:solidFill>
                <a:srgbClr val="000000"/>
              </a:solidFill>
              <a:latin typeface="Calibri"/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감독 평점</a:t>
            </a: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장르 </a:t>
            </a:r>
            <a:endParaRPr lang="ko-KR" sz="2400">
              <a:solidFill>
                <a:srgbClr val="000000"/>
              </a:solidFill>
              <a:latin typeface="Calibri"/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감독</a:t>
            </a: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원작 유무</a:t>
            </a:r>
            <a:endParaRPr lang="ko-KR" altLang="en-US" sz="32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32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32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924D078D-EF84-DB7E-4163-27F4155A20C6}"/>
              </a:ext>
            </a:extLst>
          </p:cNvPr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200" b="1">
                <a:solidFill>
                  <a:srgbClr val="595959"/>
                </a:solidFill>
                <a:latin typeface="Calibri"/>
                <a:ea typeface="Pretendard Regular"/>
                <a:cs typeface="Calibri"/>
              </a:rPr>
              <a:t>변수 설정 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4E089BE0-F798-180B-CD74-692C79761516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AB90572-3E63-1D7F-0425-248B39E67A47}"/>
              </a:ext>
            </a:extLst>
          </p:cNvPr>
          <p:cNvSpPr txBox="1"/>
          <p:nvPr/>
        </p:nvSpPr>
        <p:spPr>
          <a:xfrm>
            <a:off x="8954241" y="2904751"/>
            <a:ext cx="4282252" cy="58705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ko-KR" altLang="en-US" sz="32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상영시간</a:t>
            </a: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상영등급</a:t>
            </a: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시리즈 여부</a:t>
            </a:r>
            <a:endParaRPr lang="ko-KR" altLang="en-US" sz="32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개봉일</a:t>
            </a: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출연 배우</a:t>
            </a: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예고편 조회수</a:t>
            </a:r>
            <a:endParaRPr lang="ko-KR" sz="2400">
              <a:solidFill>
                <a:srgbClr val="000000"/>
              </a:solidFill>
              <a:latin typeface="Calibri"/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관객수</a:t>
            </a:r>
            <a:endParaRPr lang="ko-KR" sz="2400">
              <a:solidFill>
                <a:srgbClr val="000000"/>
              </a:solidFill>
              <a:latin typeface="Calibri"/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25329"/>
              </a:lnSpc>
              <a:buFont typeface="Arial"/>
              <a:buChar char="•"/>
            </a:pPr>
            <a:r>
              <a:rPr lang="ko-KR" altLang="en-US" sz="3200" b="1">
                <a:solidFill>
                  <a:srgbClr val="595959"/>
                </a:solidFill>
                <a:latin typeface="Pretendard Regular"/>
                <a:ea typeface="Pretendard Regular"/>
              </a:rPr>
              <a:t>SNS </a:t>
            </a:r>
            <a:r>
              <a:rPr lang="ko-KR" altLang="en-US" sz="3200" b="1" err="1">
                <a:solidFill>
                  <a:srgbClr val="595959"/>
                </a:solidFill>
                <a:latin typeface="Pretendard Regular"/>
                <a:ea typeface="Pretendard Regular"/>
              </a:rPr>
              <a:t>언급수</a:t>
            </a:r>
            <a:endParaRPr lang="ko-KR" altLang="en-US" sz="3200" err="1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32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112D3AC4-817D-B863-1038-36EB7BEA7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32809" y="5755439"/>
            <a:ext cx="4432300" cy="38100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61ADD67B-0A2F-AF7E-96DB-F433BF183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5812" y="6344652"/>
            <a:ext cx="2274971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  <a:cs typeface="Calibri"/>
              </a:rPr>
              <a:t>데이터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  <a:cs typeface="Calibri"/>
              </a:rPr>
              <a:t> 수집</a:t>
            </a:r>
            <a:endParaRPr lang="ko-KR" altLang="en-US" sz="5200" b="0" i="0" u="none" strike="noStrike">
              <a:solidFill>
                <a:srgbClr val="000000"/>
              </a:solidFill>
              <a:ea typeface="Pretendard ExtraBold"/>
              <a:cs typeface="Calibri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24" name="그림 23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225EEBA-F3D2-0587-6E3C-569A9630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575" y="5510644"/>
            <a:ext cx="3557344" cy="1260446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92059507-810B-3DF1-2D03-5DA264D5981C}"/>
              </a:ext>
            </a:extLst>
          </p:cNvPr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200" b="1">
                <a:solidFill>
                  <a:srgbClr val="595959"/>
                </a:solidFill>
                <a:latin typeface="Calibri"/>
                <a:ea typeface="Pretendard Regular"/>
                <a:cs typeface="Calibri"/>
              </a:rPr>
              <a:t>데이터 출처 및 변수 설정 기준 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AD5B94D-3262-C5C6-1B64-9C2432085028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48750E18-78CD-C6F8-C5C8-8EAD0DC25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142721" y="6193972"/>
            <a:ext cx="4432300" cy="38100"/>
          </a:xfrm>
          <a:prstGeom prst="rect">
            <a:avLst/>
          </a:prstGeom>
        </p:spPr>
      </p:pic>
      <p:pic>
        <p:nvPicPr>
          <p:cNvPr id="34" name="Picture 9" descr="원이(가) 표시된 사진&#10;&#10;자동 생성된 설명">
            <a:extLst>
              <a:ext uri="{FF2B5EF4-FFF2-40B4-BE49-F238E27FC236}">
                <a16:creationId xmlns:a16="http://schemas.microsoft.com/office/drawing/2014/main" id="{6B749CAB-69F3-F5B9-2978-A216509C8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821" y="4002722"/>
            <a:ext cx="4729680" cy="4475680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ABCE1E-4E04-B91D-BD3C-4071CBD1BA8A}"/>
              </a:ext>
            </a:extLst>
          </p:cNvPr>
          <p:cNvSpPr txBox="1"/>
          <p:nvPr/>
        </p:nvSpPr>
        <p:spPr>
          <a:xfrm>
            <a:off x="6947978" y="5986813"/>
            <a:ext cx="3656829" cy="218182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영화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제목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, 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스크린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수,배급사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, 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장르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, 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감독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, 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상영등급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, 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개봉일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,</a:t>
            </a:r>
            <a:endParaRPr lang="ko-KR" altLang="en-US"/>
          </a:p>
          <a:p>
            <a:pPr algn="ctr">
              <a:lnSpc>
                <a:spcPct val="125329"/>
              </a:lnSpc>
            </a:pP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누적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관객수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 등 </a:t>
            </a:r>
            <a:endParaRPr lang="en-US"/>
          </a:p>
          <a:p>
            <a:pPr algn="ctr">
              <a:lnSpc>
                <a:spcPct val="125329"/>
              </a:lnSpc>
            </a:pPr>
            <a:endParaRPr lang="ko-KR" altLang="en-US" sz="2800" b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8AE3FD70-1DF5-5354-A070-F94404A37307}"/>
              </a:ext>
            </a:extLst>
          </p:cNvPr>
          <p:cNvSpPr txBox="1"/>
          <p:nvPr/>
        </p:nvSpPr>
        <p:spPr>
          <a:xfrm>
            <a:off x="6666646" y="2555926"/>
            <a:ext cx="4235750" cy="93193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ko-KR" altLang="en-US" sz="3600">
                <a:solidFill>
                  <a:srgbClr val="3452F0"/>
                </a:solidFill>
                <a:ea typeface="Pretendard Bold"/>
                <a:cs typeface="Calibri"/>
              </a:rPr>
              <a:t>영화 기본 정보 </a:t>
            </a:r>
          </a:p>
        </p:txBody>
      </p:sp>
      <p:pic>
        <p:nvPicPr>
          <p:cNvPr id="40" name="Picture 9" descr="원이(가) 표시된 사진&#10;&#10;자동 생성된 설명">
            <a:extLst>
              <a:ext uri="{FF2B5EF4-FFF2-40B4-BE49-F238E27FC236}">
                <a16:creationId xmlns:a16="http://schemas.microsoft.com/office/drawing/2014/main" id="{C5A16F39-A281-93EC-DC92-2D5323994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3332" y="6055017"/>
            <a:ext cx="2363410" cy="2345266"/>
          </a:xfrm>
          <a:prstGeom prst="rect">
            <a:avLst/>
          </a:prstGeom>
          <a:ln>
            <a:noFill/>
          </a:ln>
        </p:spPr>
      </p:pic>
      <p:pic>
        <p:nvPicPr>
          <p:cNvPr id="42" name="Picture 9" descr="원이(가) 표시된 사진&#10;&#10;자동 생성된 설명">
            <a:extLst>
              <a:ext uri="{FF2B5EF4-FFF2-40B4-BE49-F238E27FC236}">
                <a16:creationId xmlns:a16="http://schemas.microsoft.com/office/drawing/2014/main" id="{05E7AFF3-6A43-B645-020C-28609A194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7137" y="6055016"/>
            <a:ext cx="2363410" cy="2345266"/>
          </a:xfrm>
          <a:prstGeom prst="rect">
            <a:avLst/>
          </a:prstGeom>
          <a:ln>
            <a:noFill/>
          </a:ln>
        </p:spPr>
      </p:pic>
      <p:sp>
        <p:nvSpPr>
          <p:cNvPr id="48" name="TextBox 15">
            <a:extLst>
              <a:ext uri="{FF2B5EF4-FFF2-40B4-BE49-F238E27FC236}">
                <a16:creationId xmlns:a16="http://schemas.microsoft.com/office/drawing/2014/main" id="{675C272C-4FA1-7692-E0DC-C3446996F887}"/>
              </a:ext>
            </a:extLst>
          </p:cNvPr>
          <p:cNvSpPr txBox="1"/>
          <p:nvPr/>
        </p:nvSpPr>
        <p:spPr>
          <a:xfrm>
            <a:off x="12431487" y="6742762"/>
            <a:ext cx="1913466" cy="8412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3200">
                <a:solidFill>
                  <a:srgbClr val="3452F0"/>
                </a:solidFill>
                <a:ea typeface="Pretendard Bold"/>
                <a:cs typeface="Calibri"/>
              </a:rPr>
              <a:t>시리즈 여부 </a:t>
            </a:r>
            <a:endParaRPr lang="ko-KR" altLang="en-US" sz="3200">
              <a:solidFill>
                <a:srgbClr val="3452F0"/>
              </a:solidFill>
              <a:ea typeface="Pretendard Bold"/>
            </a:endParaRPr>
          </a:p>
        </p:txBody>
      </p:sp>
      <p:sp>
        <p:nvSpPr>
          <p:cNvPr id="50" name="TextBox 15">
            <a:extLst>
              <a:ext uri="{FF2B5EF4-FFF2-40B4-BE49-F238E27FC236}">
                <a16:creationId xmlns:a16="http://schemas.microsoft.com/office/drawing/2014/main" id="{5C17578E-1A88-92CE-FAB9-A26D8C704E4D}"/>
              </a:ext>
            </a:extLst>
          </p:cNvPr>
          <p:cNvSpPr txBox="1"/>
          <p:nvPr/>
        </p:nvSpPr>
        <p:spPr>
          <a:xfrm>
            <a:off x="15342205" y="6815332"/>
            <a:ext cx="1659468" cy="7505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3200">
                <a:solidFill>
                  <a:srgbClr val="3452F0"/>
                </a:solidFill>
                <a:ea typeface="Pretendard Bold"/>
                <a:cs typeface="Calibri"/>
              </a:rPr>
              <a:t>원작 유무  </a:t>
            </a:r>
            <a:endParaRPr lang="ko-KR" altLang="en-US" sz="3200">
              <a:solidFill>
                <a:srgbClr val="3452F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83493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2089"/>
              </a:lnSpc>
            </a:pPr>
            <a:r>
              <a:rPr lang="ko-KR" altLang="en-US" sz="5200">
                <a:ea typeface="Pretendard ExtraBold"/>
                <a:cs typeface="Calibri"/>
              </a:rPr>
              <a:t>데이터</a:t>
            </a:r>
            <a:r>
              <a:rPr lang="ko-KR" altLang="en-US" sz="5200">
                <a:solidFill>
                  <a:srgbClr val="000000"/>
                </a:solidFill>
                <a:ea typeface="Pretendard ExtraBold"/>
                <a:cs typeface="Calibri"/>
              </a:rPr>
              <a:t> 수집</a:t>
            </a:r>
            <a:endParaRPr lang="ko-KR" altLang="en-US" sz="5200" b="0" i="0" u="none" strike="noStrike">
              <a:solidFill>
                <a:srgbClr val="000000"/>
              </a:solidFill>
              <a:ea typeface="Pretendard ExtraBold"/>
              <a:cs typeface="Calibri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4" name="그림 3" descr="씨네21 - YouTube">
            <a:extLst>
              <a:ext uri="{FF2B5EF4-FFF2-40B4-BE49-F238E27FC236}">
                <a16:creationId xmlns:a16="http://schemas.microsoft.com/office/drawing/2014/main" id="{30D49ED2-D0CC-D40E-371A-3531D0C30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98" y="4851401"/>
            <a:ext cx="3193954" cy="2725058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92059507-810B-3DF1-2D03-5DA264D5981C}"/>
              </a:ext>
            </a:extLst>
          </p:cNvPr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ko-KR" altLang="en-US" sz="2200" b="1">
                <a:solidFill>
                  <a:srgbClr val="595959"/>
                </a:solidFill>
                <a:latin typeface="Calibri"/>
                <a:ea typeface="Pretendard Regular"/>
                <a:cs typeface="Calibri"/>
              </a:rPr>
              <a:t>데이터 출처 및 변수 설정 기준 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AD5B94D-3262-C5C6-1B64-9C2432085028}"/>
              </a:ext>
            </a:extLst>
          </p:cNvPr>
          <p:cNvSpPr txBox="1"/>
          <p:nvPr/>
        </p:nvSpPr>
        <p:spPr>
          <a:xfrm>
            <a:off x="788069" y="9446126"/>
            <a:ext cx="3563352" cy="7315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000">
                <a:solidFill>
                  <a:srgbClr val="787878"/>
                </a:solidFill>
                <a:latin typeface="Pretendard Regular"/>
                <a:ea typeface="Pretendard Regular"/>
                <a:cs typeface="Calibri"/>
              </a:rPr>
              <a:t>심화 프로젝트 1팀 이게머닝!</a:t>
            </a:r>
            <a:endParaRPr lang="en-US" altLang="ko-KR" sz="2000" b="0" i="0" u="none" strike="noStrike">
              <a:solidFill>
                <a:srgbClr val="787878"/>
              </a:solidFill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D017FE9-ED2F-F0C0-2281-B812C2454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142721" y="6193972"/>
            <a:ext cx="4432300" cy="38100"/>
          </a:xfrm>
          <a:prstGeom prst="rect">
            <a:avLst/>
          </a:prstGeom>
        </p:spPr>
      </p:pic>
      <p:pic>
        <p:nvPicPr>
          <p:cNvPr id="21" name="Picture 9" descr="원이(가) 표시된 사진&#10;&#10;자동 생성된 설명">
            <a:extLst>
              <a:ext uri="{FF2B5EF4-FFF2-40B4-BE49-F238E27FC236}">
                <a16:creationId xmlns:a16="http://schemas.microsoft.com/office/drawing/2014/main" id="{D22C99CB-E193-F84E-60BE-8589F4394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107" y="4002722"/>
            <a:ext cx="4729680" cy="447568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5F3077-A8B0-5D86-6099-187795E2E113}"/>
              </a:ext>
            </a:extLst>
          </p:cNvPr>
          <p:cNvSpPr txBox="1"/>
          <p:nvPr/>
        </p:nvSpPr>
        <p:spPr>
          <a:xfrm>
            <a:off x="6984264" y="5986813"/>
            <a:ext cx="3656829" cy="218182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해당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 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영화에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 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대한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 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평론가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 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평점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 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데이터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 </a:t>
            </a:r>
            <a:r>
              <a:rPr lang="en-US" altLang="ko-KR" sz="2800" b="1" err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수집</a:t>
            </a:r>
            <a:r>
              <a:rPr lang="en-US" altLang="ko-KR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 </a:t>
            </a:r>
          </a:p>
          <a:p>
            <a:pPr algn="ctr">
              <a:lnSpc>
                <a:spcPct val="125329"/>
              </a:lnSpc>
            </a:pPr>
            <a:endParaRPr lang="ko-KR" altLang="en-US" sz="2800" b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208BD4E7-2D79-43F7-9871-A1B232D18329}"/>
              </a:ext>
            </a:extLst>
          </p:cNvPr>
          <p:cNvSpPr txBox="1"/>
          <p:nvPr/>
        </p:nvSpPr>
        <p:spPr>
          <a:xfrm>
            <a:off x="6702932" y="2555926"/>
            <a:ext cx="4235750" cy="93193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ko-KR" altLang="en-US" sz="3600">
                <a:solidFill>
                  <a:srgbClr val="3452F0"/>
                </a:solidFill>
                <a:ea typeface="Pretendard Bold"/>
                <a:cs typeface="Calibri"/>
              </a:rPr>
              <a:t>영화의 작품성 </a:t>
            </a:r>
          </a:p>
        </p:txBody>
      </p:sp>
      <p:pic>
        <p:nvPicPr>
          <p:cNvPr id="32" name="Picture 9" descr="원이(가) 표시된 사진&#10;&#10;자동 생성된 설명">
            <a:extLst>
              <a:ext uri="{FF2B5EF4-FFF2-40B4-BE49-F238E27FC236}">
                <a16:creationId xmlns:a16="http://schemas.microsoft.com/office/drawing/2014/main" id="{0F4119DD-95F9-9329-1D96-BD7F62615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7250" y="3966436"/>
            <a:ext cx="4729680" cy="4475680"/>
          </a:xfrm>
          <a:prstGeom prst="rect">
            <a:avLst/>
          </a:prstGeom>
          <a:ln>
            <a:noFill/>
          </a:ln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D98DB7DF-56A5-9F22-7384-32F60E7F6B89}"/>
              </a:ext>
            </a:extLst>
          </p:cNvPr>
          <p:cNvSpPr txBox="1"/>
          <p:nvPr/>
        </p:nvSpPr>
        <p:spPr>
          <a:xfrm>
            <a:off x="12082620" y="5479622"/>
            <a:ext cx="4801516" cy="2850079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감독의 전작에 대한 평점</a:t>
            </a:r>
          </a:p>
          <a:p>
            <a:pPr algn="ctr">
              <a:lnSpc>
                <a:spcPct val="125329"/>
              </a:lnSpc>
            </a:pPr>
            <a:r>
              <a:rPr lang="ko-KR" altLang="en-US" sz="2800" b="1">
                <a:solidFill>
                  <a:srgbClr val="595959"/>
                </a:solidFill>
                <a:latin typeface="Pretendard Regular"/>
                <a:ea typeface="Pretendard Regular"/>
                <a:cs typeface="Calibri"/>
              </a:rPr>
              <a:t>데이터 수집 </a:t>
            </a:r>
          </a:p>
          <a:p>
            <a:pPr algn="ctr">
              <a:lnSpc>
                <a:spcPct val="125329"/>
              </a:lnSpc>
            </a:pPr>
            <a:endParaRPr lang="ko-KR" altLang="ko-KR" sz="2800" b="1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  <a:cs typeface="Calibri"/>
            </a:endParaRPr>
          </a:p>
          <a:p>
            <a:pPr>
              <a:lnSpc>
                <a:spcPct val="125329"/>
              </a:lnSpc>
            </a:pPr>
            <a:endParaRPr lang="ko-KR" altLang="en-US" sz="2800">
              <a:solidFill>
                <a:srgbClr val="595959"/>
              </a:solidFill>
              <a:latin typeface="Pretendard Regular"/>
              <a:ea typeface="Pretendard Regular"/>
            </a:endParaRP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BF4E2DC5-B80B-4335-2188-AF7DB1CE004D}"/>
              </a:ext>
            </a:extLst>
          </p:cNvPr>
          <p:cNvSpPr txBox="1"/>
          <p:nvPr/>
        </p:nvSpPr>
        <p:spPr>
          <a:xfrm>
            <a:off x="12363503" y="2592211"/>
            <a:ext cx="4235750" cy="93193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329"/>
              </a:lnSpc>
            </a:pPr>
            <a:r>
              <a:rPr lang="ko-KR" altLang="en-US" sz="3600">
                <a:solidFill>
                  <a:srgbClr val="3452F0"/>
                </a:solidFill>
                <a:ea typeface="Pretendard Bold"/>
                <a:cs typeface="Calibri"/>
              </a:rPr>
              <a:t>영화감독의 역량 </a:t>
            </a:r>
          </a:p>
        </p:txBody>
      </p:sp>
    </p:spTree>
    <p:extLst>
      <p:ext uri="{BB962C8B-B14F-4D97-AF65-F5344CB8AC3E}">
        <p14:creationId xmlns:p14="http://schemas.microsoft.com/office/powerpoint/2010/main" val="2472783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43</Slides>
  <Notes>11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revision>2</cp:revision>
  <dcterms:created xsi:type="dcterms:W3CDTF">2006-08-16T00:00:00Z</dcterms:created>
  <dcterms:modified xsi:type="dcterms:W3CDTF">2024-07-19T12:31:59Z</dcterms:modified>
</cp:coreProperties>
</file>